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y="5143500" cx="9144000"/>
  <p:notesSz cx="6858000" cy="9144000"/>
  <p:embeddedFontLst>
    <p:embeddedFont>
      <p:font typeface="Roboto"/>
      <p:regular r:id="rId23"/>
      <p:bold r:id="rId24"/>
      <p:italic r:id="rId25"/>
      <p:boldItalic r:id="rId26"/>
    </p:embeddedFont>
    <p:embeddedFont>
      <p:font typeface="Old Standard TT"/>
      <p:regular r:id="rId27"/>
      <p:bold r:id="rId28"/>
      <p:italic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font" Target="fonts/Roboto-bold.fntdata"/><Relationship Id="rId23" Type="http://schemas.openxmlformats.org/officeDocument/2006/relationships/font" Target="fonts/Roboto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Roboto-boldItalic.fntdata"/><Relationship Id="rId25" Type="http://schemas.openxmlformats.org/officeDocument/2006/relationships/font" Target="fonts/Roboto-italic.fntdata"/><Relationship Id="rId28" Type="http://schemas.openxmlformats.org/officeDocument/2006/relationships/font" Target="fonts/OldStandardTT-bold.fntdata"/><Relationship Id="rId27" Type="http://schemas.openxmlformats.org/officeDocument/2006/relationships/font" Target="fonts/OldStandardTT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OldStandardTT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8c4146620e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8c4146620e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8c4146620e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Google Shape;255;g8c4146620e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8c4146620e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8c4146620e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8c4146620e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8c4146620e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8c4146620e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8c4146620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8c4146620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" name="Google Shape;291;g8c4146620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8c4146620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8c4146620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8c4146616b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8c4146616b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8c41b62b79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g8c41b62b79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8c41b62b79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8c41b62b79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8c41b62b79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8c41b62b79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8c4146620e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8c4146620e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c4146620e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c4146620e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8c4146620e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8c4146620e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8c4146620e_0_1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8c4146620e_0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8c4146620e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8c4146620e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8c4146620e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8c4146620e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://educationnorthwest/org/equity-program/educational." TargetMode="External"/><Relationship Id="rId4" Type="http://schemas.openxmlformats.org/officeDocument/2006/relationships/hyperlink" Target="http://drive.google.com/file/d/1U_IHYGENcVqNLDL8RqMCSnBrK7lZLAeZ/view" TargetMode="External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6000" y="126000"/>
            <a:ext cx="9012000" cy="15228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100">
                <a:solidFill>
                  <a:srgbClr val="000000"/>
                </a:solidFill>
              </a:rPr>
              <a:t>KNOWLEDGE AND CURRICULUM</a:t>
            </a:r>
            <a:endParaRPr b="1" sz="41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 u="sng">
                <a:solidFill>
                  <a:srgbClr val="000000"/>
                </a:solidFill>
              </a:rPr>
              <a:t>Unit II - Social bases of Education</a:t>
            </a:r>
            <a:endParaRPr b="1" sz="2800" u="sng">
              <a:solidFill>
                <a:srgbClr val="000000"/>
              </a:solidFill>
            </a:endParaRPr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2700" y="3480185"/>
            <a:ext cx="8118600" cy="152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D9D9D9"/>
                </a:solidFill>
              </a:rPr>
              <a:t>Dr.V.Regina</a:t>
            </a:r>
            <a:endParaRPr b="1"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D9D9D9"/>
                </a:solidFill>
              </a:rPr>
              <a:t>Principal ,Asst,Professor of Biological Science</a:t>
            </a:r>
            <a:endParaRPr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D9D9D9"/>
                </a:solidFill>
              </a:rPr>
              <a:t>CSI Bishop Newbigin College of Education</a:t>
            </a:r>
            <a:endParaRPr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D9D9D9"/>
                </a:solidFill>
              </a:rPr>
              <a:t>No.109, Dr.Radhakrishnan salai, Mylapore, Chennai - 600004</a:t>
            </a:r>
            <a:endParaRPr sz="1500">
              <a:solidFill>
                <a:srgbClr val="D9D9D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97800" y="3574825"/>
            <a:ext cx="1333500" cy="133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2"/>
          <p:cNvSpPr txBox="1"/>
          <p:nvPr/>
        </p:nvSpPr>
        <p:spPr>
          <a:xfrm>
            <a:off x="555300" y="1045200"/>
            <a:ext cx="3202500" cy="2751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Old Standard TT"/>
                <a:ea typeface="Old Standard TT"/>
                <a:cs typeface="Old Standard TT"/>
                <a:sym typeface="Old Standard TT"/>
              </a:rPr>
              <a:t>Equity in Education</a:t>
            </a:r>
            <a:endParaRPr b="1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46" name="Google Shape;246;p22"/>
          <p:cNvSpPr txBox="1"/>
          <p:nvPr/>
        </p:nvSpPr>
        <p:spPr>
          <a:xfrm>
            <a:off x="555300" y="2929450"/>
            <a:ext cx="3202500" cy="2751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Old Standard TT"/>
                <a:ea typeface="Old Standard TT"/>
                <a:cs typeface="Old Standard TT"/>
                <a:sym typeface="Old Standard TT"/>
              </a:rPr>
              <a:t>Equality in Education</a:t>
            </a:r>
            <a:endParaRPr b="1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47" name="Google Shape;247;p22"/>
          <p:cNvSpPr txBox="1"/>
          <p:nvPr/>
        </p:nvSpPr>
        <p:spPr>
          <a:xfrm>
            <a:off x="4617850" y="208950"/>
            <a:ext cx="45720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Study of excellence and equity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Fairness and inclusions are two factors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An academic system that practices educational equity is a strong foundation of a society that is fair and thrilling.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48" name="Google Shape;248;p22"/>
          <p:cNvSpPr txBox="1"/>
          <p:nvPr/>
        </p:nvSpPr>
        <p:spPr>
          <a:xfrm>
            <a:off x="4617850" y="2010850"/>
            <a:ext cx="4436400" cy="11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Society has a moral obligation to make sure that all children receive an adequate education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All students have talents that grow 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through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formal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learning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49" name="Google Shape;249;p22"/>
          <p:cNvSpPr txBox="1"/>
          <p:nvPr/>
        </p:nvSpPr>
        <p:spPr>
          <a:xfrm>
            <a:off x="555300" y="4272500"/>
            <a:ext cx="3202500" cy="2751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Old Standard TT"/>
                <a:ea typeface="Old Standard TT"/>
                <a:cs typeface="Old Standard TT"/>
                <a:sym typeface="Old Standard TT"/>
              </a:rPr>
              <a:t>Individual </a:t>
            </a:r>
            <a:r>
              <a:rPr b="1" lang="en" sz="1500">
                <a:latin typeface="Old Standard TT"/>
                <a:ea typeface="Old Standard TT"/>
                <a:cs typeface="Old Standard TT"/>
                <a:sym typeface="Old Standard TT"/>
              </a:rPr>
              <a:t>opportunity</a:t>
            </a:r>
            <a:r>
              <a:rPr b="1" lang="en" sz="1500">
                <a:latin typeface="Old Standard TT"/>
                <a:ea typeface="Old Standard TT"/>
                <a:cs typeface="Old Standard TT"/>
                <a:sym typeface="Old Standard TT"/>
              </a:rPr>
              <a:t> </a:t>
            </a:r>
            <a:endParaRPr b="1" sz="15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50" name="Google Shape;250;p22"/>
          <p:cNvSpPr txBox="1"/>
          <p:nvPr/>
        </p:nvSpPr>
        <p:spPr>
          <a:xfrm>
            <a:off x="4617850" y="3888950"/>
            <a:ext cx="4572000" cy="6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Education has become the main provider of individual 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opportunity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in our society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51" name="Google Shape;251;p22"/>
          <p:cNvSpPr txBox="1"/>
          <p:nvPr/>
        </p:nvSpPr>
        <p:spPr>
          <a:xfrm>
            <a:off x="259800" y="126050"/>
            <a:ext cx="3793500" cy="5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 Understanding education in relation to modern values : Equity, 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Equality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 and Individual 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Opportunity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.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52" name="Google Shape;252;p22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3"/>
          <p:cNvSpPr txBox="1"/>
          <p:nvPr/>
        </p:nvSpPr>
        <p:spPr>
          <a:xfrm>
            <a:off x="472425" y="450050"/>
            <a:ext cx="3202500" cy="2571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Old Standard TT"/>
                <a:ea typeface="Old Standard TT"/>
                <a:cs typeface="Old Standard TT"/>
                <a:sym typeface="Old Standard TT"/>
              </a:rPr>
              <a:t>Social Justice </a:t>
            </a:r>
            <a:endParaRPr b="1" sz="15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58" name="Google Shape;258;p23"/>
          <p:cNvSpPr txBox="1"/>
          <p:nvPr/>
        </p:nvSpPr>
        <p:spPr>
          <a:xfrm>
            <a:off x="472425" y="2544200"/>
            <a:ext cx="3202500" cy="2571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Old Standard TT"/>
                <a:ea typeface="Old Standard TT"/>
                <a:cs typeface="Old Standard TT"/>
                <a:sym typeface="Old Standard TT"/>
              </a:rPr>
              <a:t>Dignity</a:t>
            </a:r>
            <a:endParaRPr b="1" sz="15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59" name="Google Shape;259;p23"/>
          <p:cNvSpPr txBox="1"/>
          <p:nvPr/>
        </p:nvSpPr>
        <p:spPr>
          <a:xfrm>
            <a:off x="4617925" y="363025"/>
            <a:ext cx="4572000" cy="145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“Respect , Relationships, 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Reconciliation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”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Is concerned with a achieving equitable and quality education for all student.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Knowledge helps students better tackle real - world problems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60" name="Google Shape;260;p23"/>
          <p:cNvSpPr txBox="1"/>
          <p:nvPr/>
        </p:nvSpPr>
        <p:spPr>
          <a:xfrm>
            <a:off x="4572000" y="2468925"/>
            <a:ext cx="4572000" cy="202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Right to education is considered a basic human right. A good 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teacher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shows his affection and love to his pupils and affects children in almost 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every way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like manners, styles and actions. This indicates how a teacher becomes a role model to his pupils. Thus a teacher should maintain stature and behaviour that upholds dignity-good moral and professional etiquette.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61" name="Google Shape;261;p23"/>
          <p:cNvSpPr txBox="1"/>
          <p:nvPr/>
        </p:nvSpPr>
        <p:spPr>
          <a:xfrm>
            <a:off x="243900" y="4343550"/>
            <a:ext cx="3793500" cy="5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 Understanding education in relation to Social 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Justice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 and dignity 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with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 reference to  Dr. B R Ambedkar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62" name="Google Shape;262;p23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4"/>
          <p:cNvSpPr txBox="1"/>
          <p:nvPr/>
        </p:nvSpPr>
        <p:spPr>
          <a:xfrm>
            <a:off x="434425" y="31085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Dr. B R Ambedkar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68" name="Google Shape;268;p24"/>
          <p:cNvSpPr txBox="1"/>
          <p:nvPr/>
        </p:nvSpPr>
        <p:spPr>
          <a:xfrm>
            <a:off x="4687325" y="1858750"/>
            <a:ext cx="4357800" cy="31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Social Dignity </a:t>
            </a:r>
            <a:endParaRPr b="1"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The unwillingness on the part of the other to appreciate Ambedkar’s efforts to combine equalitt with merit is also evident in his experience with a most modern personality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He said, “ I like the religion that teaches liberty, equality and fraternity”.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He was proud of Article 32 - fundamental rights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EFEFE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69" name="Google Shape;269;p24"/>
          <p:cNvSpPr txBox="1"/>
          <p:nvPr/>
        </p:nvSpPr>
        <p:spPr>
          <a:xfrm>
            <a:off x="333575" y="1858750"/>
            <a:ext cx="3795600" cy="300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ld Standard TT"/>
                <a:ea typeface="Old Standard TT"/>
                <a:cs typeface="Old Standard TT"/>
                <a:sym typeface="Old Standard TT"/>
              </a:rPr>
              <a:t>Social Justice</a:t>
            </a:r>
            <a:endParaRPr b="1"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Is a concept of fair and just relation between the 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individual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 and society.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Social justice maintains that all people deserve and should have 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access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 to same rights and resources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Social rights looks for equality in and out of the court systems.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pic>
        <p:nvPicPr>
          <p:cNvPr id="270" name="Google Shape;270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48625" y="310850"/>
            <a:ext cx="2384700" cy="1390200"/>
          </a:xfrm>
          <a:prstGeom prst="rect">
            <a:avLst/>
          </a:prstGeom>
          <a:noFill/>
          <a:ln>
            <a:noFill/>
          </a:ln>
        </p:spPr>
      </p:pic>
      <p:sp>
        <p:nvSpPr>
          <p:cNvPr id="271" name="Google Shape;271;p24"/>
          <p:cNvSpPr/>
          <p:nvPr/>
        </p:nvSpPr>
        <p:spPr>
          <a:xfrm>
            <a:off x="5852243" y="1376811"/>
            <a:ext cx="349800" cy="2301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24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5"/>
          <p:cNvSpPr txBox="1"/>
          <p:nvPr/>
        </p:nvSpPr>
        <p:spPr>
          <a:xfrm>
            <a:off x="489375" y="105475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Dr. B R Ambedkar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78" name="Google Shape;278;p25"/>
          <p:cNvSpPr txBox="1"/>
          <p:nvPr/>
        </p:nvSpPr>
        <p:spPr>
          <a:xfrm>
            <a:off x="4733300" y="925600"/>
            <a:ext cx="4357800" cy="36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  </a:t>
            </a:r>
            <a:r>
              <a:rPr b="1"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  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Constitutional provisions available for justice, equality and fraternity.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Right to equality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Right to freedom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Right against exploitation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Right to freedom of religion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Cultural and educational rights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Right to constitutional remedies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EFEFE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79" name="Google Shape;279;p25"/>
          <p:cNvSpPr txBox="1"/>
          <p:nvPr/>
        </p:nvSpPr>
        <p:spPr>
          <a:xfrm>
            <a:off x="170150" y="1809400"/>
            <a:ext cx="4015800" cy="281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Social justice denotes the equal treatment of all 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citizens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 without any social distinction based on caste, colors, race, religion, sex and so on.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Social injustice holds the aims of equal 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opportunity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 to every citizen in the matter of social and economical activities and to prevent inequalities.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80" name="Google Shape;280;p25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6"/>
          <p:cNvSpPr txBox="1"/>
          <p:nvPr/>
        </p:nvSpPr>
        <p:spPr>
          <a:xfrm>
            <a:off x="434425" y="1001575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Dr. B R Ambedkar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86" name="Google Shape;286;p26"/>
          <p:cNvSpPr txBox="1"/>
          <p:nvPr/>
        </p:nvSpPr>
        <p:spPr>
          <a:xfrm>
            <a:off x="4687350" y="1001575"/>
            <a:ext cx="4357800" cy="31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  </a:t>
            </a:r>
            <a:r>
              <a:rPr b="1" lang="en" sz="13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</a:t>
            </a:r>
            <a:r>
              <a:rPr b="1"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    </a:t>
            </a:r>
            <a:r>
              <a:rPr i="1"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 “I measure the progress of a community by the degree of progress which women have </a:t>
            </a:r>
            <a:r>
              <a:rPr i="1"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achieved</a:t>
            </a:r>
            <a:r>
              <a:rPr i="1"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”</a:t>
            </a:r>
            <a:endParaRPr i="1"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Education is an instrument to liberate people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Fight against all forms of injustice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Education which will enlighten the downtrodden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EFEFE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87" name="Google Shape;287;p26"/>
          <p:cNvSpPr txBox="1"/>
          <p:nvPr/>
        </p:nvSpPr>
        <p:spPr>
          <a:xfrm>
            <a:off x="142650" y="2887975"/>
            <a:ext cx="4015800" cy="12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   </a:t>
            </a:r>
            <a:r>
              <a:rPr b="1" lang="en" sz="1200">
                <a:latin typeface="Old Standard TT"/>
                <a:ea typeface="Old Standard TT"/>
                <a:cs typeface="Old Standard TT"/>
                <a:sym typeface="Old Standard TT"/>
              </a:rPr>
              <a:t>  Educate… Agitate… and </a:t>
            </a:r>
            <a:r>
              <a:rPr b="1" lang="en" sz="1200">
                <a:latin typeface="Old Standard TT"/>
                <a:ea typeface="Old Standard TT"/>
                <a:cs typeface="Old Standard TT"/>
                <a:sym typeface="Old Standard TT"/>
              </a:rPr>
              <a:t>Organize</a:t>
            </a:r>
            <a:r>
              <a:rPr b="1" lang="en" sz="1200">
                <a:latin typeface="Old Standard TT"/>
                <a:ea typeface="Old Standard TT"/>
                <a:cs typeface="Old Standard TT"/>
                <a:sym typeface="Old Standard TT"/>
              </a:rPr>
              <a:t>… Educate </a:t>
            </a:r>
            <a:endParaRPr b="1"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 Education generates conscience among depressed classes. Ambedkar stands for the rights of women- Right to education.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88" name="Google Shape;288;p26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7"/>
          <p:cNvSpPr txBox="1"/>
          <p:nvPr/>
        </p:nvSpPr>
        <p:spPr>
          <a:xfrm>
            <a:off x="544475" y="236790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Agitate 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94" name="Google Shape;294;p27"/>
          <p:cNvSpPr txBox="1"/>
          <p:nvPr/>
        </p:nvSpPr>
        <p:spPr>
          <a:xfrm>
            <a:off x="4595650" y="1735000"/>
            <a:ext cx="4242900" cy="17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The word “agitate” does not mean that to agitate physically; It is a mental revolution in its place.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It does not mean to go out and start protesting violently on the streets.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Educated people to form organizations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EFEFE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95" name="Google Shape;295;p27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8"/>
          <p:cNvSpPr txBox="1"/>
          <p:nvPr/>
        </p:nvSpPr>
        <p:spPr>
          <a:xfrm>
            <a:off x="555200" y="2367900"/>
            <a:ext cx="31917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Organize</a:t>
            </a: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 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301" name="Google Shape;301;p28"/>
          <p:cNvSpPr txBox="1"/>
          <p:nvPr/>
        </p:nvSpPr>
        <p:spPr>
          <a:xfrm>
            <a:off x="4595650" y="1598150"/>
            <a:ext cx="4242900" cy="23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Unite and struggle for the common goal as one force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Collectively organize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Ambedkar’s this philosophy giving idea of education and equal 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opportunity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to the people aims at removing the barriers in indian hindu religious caste system 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and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development of backward caste as well as all marginalised communities.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EFEFE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302" name="Google Shape;302;p28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9"/>
          <p:cNvSpPr txBox="1"/>
          <p:nvPr/>
        </p:nvSpPr>
        <p:spPr>
          <a:xfrm>
            <a:off x="544475" y="236790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Conclusion 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308" name="Google Shape;308;p29"/>
          <p:cNvSpPr txBox="1"/>
          <p:nvPr/>
        </p:nvSpPr>
        <p:spPr>
          <a:xfrm>
            <a:off x="4595650" y="1735000"/>
            <a:ext cx="4242900" cy="17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Education takes place in society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Education is essentially a social process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Social 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environment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educate the child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Education is a 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lifelong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process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Education has 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special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role to play for 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social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reform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EFEFE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309" name="Google Shape;309;p29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0"/>
          <p:cNvSpPr txBox="1"/>
          <p:nvPr>
            <p:ph type="title"/>
          </p:nvPr>
        </p:nvSpPr>
        <p:spPr>
          <a:xfrm>
            <a:off x="578075" y="454225"/>
            <a:ext cx="31653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/>
              <a:t>Suggestive Readings</a:t>
            </a:r>
            <a:endParaRPr b="1"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300"/>
          </a:p>
        </p:txBody>
      </p:sp>
      <p:sp>
        <p:nvSpPr>
          <p:cNvPr id="315" name="Google Shape;315;p30"/>
          <p:cNvSpPr txBox="1"/>
          <p:nvPr>
            <p:ph idx="1" type="body"/>
          </p:nvPr>
        </p:nvSpPr>
        <p:spPr>
          <a:xfrm>
            <a:off x="578075" y="1644075"/>
            <a:ext cx="7197300" cy="243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i="1" lang="en" sz="1200"/>
              <a:t>Bennett, C.(1995). Comprehensive multicultural education; Theory and practice (3rd ed.) Massachusetts; Allen &amp; Bacon</a:t>
            </a:r>
            <a:endParaRPr i="1" sz="1200"/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i="1" lang="en" sz="1200"/>
              <a:t>Putnam, R. (2004). Education, diversity, Social Cohesion and </a:t>
            </a:r>
            <a:br>
              <a:rPr i="1" lang="en" sz="1200"/>
            </a:br>
            <a:r>
              <a:rPr i="1" lang="en" sz="1200"/>
              <a:t>Social Capital; Note for discussion presented at Meeting OECD Education Ministers, Dublin, March 2004</a:t>
            </a:r>
            <a:endParaRPr i="1" sz="1200"/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i="1" lang="en" sz="1200" u="sng">
                <a:solidFill>
                  <a:schemeClr val="hlink"/>
                </a:solidFill>
                <a:hlinkClick r:id="rId3"/>
              </a:rPr>
              <a:t>http://educationnorthwest/org/equity-program/educational.</a:t>
            </a:r>
            <a:endParaRPr i="1" sz="1200" u="sng">
              <a:solidFill>
                <a:srgbClr val="3C78D8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316" name="Google Shape;316;p30" title="beethovens_silence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575500" y="4715725"/>
            <a:ext cx="230125" cy="230125"/>
          </a:xfrm>
          <a:prstGeom prst="rect">
            <a:avLst/>
          </a:prstGeom>
          <a:noFill/>
          <a:ln>
            <a:noFill/>
          </a:ln>
        </p:spPr>
      </p:pic>
      <p:sp>
        <p:nvSpPr>
          <p:cNvPr id="317" name="Google Shape;317;p30"/>
          <p:cNvSpPr txBox="1"/>
          <p:nvPr/>
        </p:nvSpPr>
        <p:spPr>
          <a:xfrm>
            <a:off x="2398025" y="48105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1136250" y="2314800"/>
            <a:ext cx="2233800" cy="51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2"/>
                </a:solidFill>
              </a:rPr>
              <a:t>Synopsis</a:t>
            </a:r>
            <a:endParaRPr sz="3000">
              <a:solidFill>
                <a:schemeClr val="dk2"/>
              </a:solidFill>
            </a:endParaRPr>
          </a:p>
        </p:txBody>
      </p:sp>
      <p:sp>
        <p:nvSpPr>
          <p:cNvPr id="67" name="Google Shape;67;p14"/>
          <p:cNvSpPr txBox="1"/>
          <p:nvPr>
            <p:ph idx="2" type="body"/>
          </p:nvPr>
        </p:nvSpPr>
        <p:spPr>
          <a:xfrm>
            <a:off x="4572000" y="705975"/>
            <a:ext cx="4572000" cy="397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3F3F3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Clr>
                <a:srgbClr val="F3F3F3"/>
              </a:buClr>
              <a:buSzPts val="1200"/>
              <a:buChar char="●"/>
            </a:pPr>
            <a:r>
              <a:rPr lang="en" sz="1200">
                <a:solidFill>
                  <a:srgbClr val="F3F3F3"/>
                </a:solidFill>
              </a:rPr>
              <a:t>Introduction</a:t>
            </a:r>
            <a:endParaRPr sz="1200">
              <a:solidFill>
                <a:srgbClr val="F3F3F3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Char char="●"/>
            </a:pPr>
            <a:r>
              <a:rPr lang="en" sz="1200">
                <a:solidFill>
                  <a:srgbClr val="F3F3F3"/>
                </a:solidFill>
              </a:rPr>
              <a:t>Influence of society on education</a:t>
            </a:r>
            <a:endParaRPr sz="1200">
              <a:solidFill>
                <a:srgbClr val="F3F3F3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Char char="●"/>
            </a:pPr>
            <a:r>
              <a:rPr lang="en" sz="1200">
                <a:solidFill>
                  <a:srgbClr val="F3F3F3"/>
                </a:solidFill>
              </a:rPr>
              <a:t>Influence of culture on education</a:t>
            </a:r>
            <a:endParaRPr sz="1200">
              <a:solidFill>
                <a:srgbClr val="F3F3F3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Char char="●"/>
            </a:pPr>
            <a:r>
              <a:rPr lang="en" sz="1200">
                <a:solidFill>
                  <a:srgbClr val="F3F3F3"/>
                </a:solidFill>
              </a:rPr>
              <a:t>Influence of modernity on education</a:t>
            </a:r>
            <a:endParaRPr sz="1200">
              <a:solidFill>
                <a:srgbClr val="F3F3F3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Char char="●"/>
            </a:pPr>
            <a:r>
              <a:rPr lang="en" sz="1200">
                <a:solidFill>
                  <a:srgbClr val="F3F3F3"/>
                </a:solidFill>
              </a:rPr>
              <a:t>Influence of industrialisation and democracy</a:t>
            </a:r>
            <a:endParaRPr sz="1200">
              <a:solidFill>
                <a:srgbClr val="F3F3F3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Char char="●"/>
            </a:pPr>
            <a:r>
              <a:rPr lang="en" sz="1200">
                <a:solidFill>
                  <a:srgbClr val="F3F3F3"/>
                </a:solidFill>
              </a:rPr>
              <a:t>Influence of individual autonomy and reason on education</a:t>
            </a:r>
            <a:endParaRPr sz="1200">
              <a:solidFill>
                <a:srgbClr val="F3F3F3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Char char="●"/>
            </a:pPr>
            <a:r>
              <a:rPr lang="en" sz="1200">
                <a:solidFill>
                  <a:srgbClr val="F3F3F3"/>
                </a:solidFill>
              </a:rPr>
              <a:t>Understanding education in relation to Contemporary values : Equity.Equality.Individual </a:t>
            </a:r>
            <a:r>
              <a:rPr lang="en" sz="1200">
                <a:solidFill>
                  <a:srgbClr val="F3F3F3"/>
                </a:solidFill>
              </a:rPr>
              <a:t>opportunity</a:t>
            </a:r>
            <a:endParaRPr sz="1200">
              <a:solidFill>
                <a:srgbClr val="F3F3F3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Char char="●"/>
            </a:pPr>
            <a:r>
              <a:rPr lang="en" sz="1200">
                <a:solidFill>
                  <a:srgbClr val="F3F3F3"/>
                </a:solidFill>
              </a:rPr>
              <a:t>Understanding social justice and dignity</a:t>
            </a:r>
            <a:endParaRPr sz="1200">
              <a:solidFill>
                <a:srgbClr val="F3F3F3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Char char="●"/>
            </a:pPr>
            <a:r>
              <a:rPr lang="en" sz="1200">
                <a:solidFill>
                  <a:srgbClr val="F3F3F3"/>
                </a:solidFill>
              </a:rPr>
              <a:t>Social justice and dignity with reference to Dr.B.R.Ambedkar</a:t>
            </a:r>
            <a:endParaRPr sz="1200">
              <a:solidFill>
                <a:srgbClr val="F3F3F3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Char char="●"/>
            </a:pPr>
            <a:r>
              <a:rPr lang="en" sz="1200">
                <a:solidFill>
                  <a:srgbClr val="F3F3F3"/>
                </a:solidFill>
              </a:rPr>
              <a:t>Conclusion </a:t>
            </a:r>
            <a:endParaRPr sz="1200">
              <a:solidFill>
                <a:srgbClr val="F3F3F3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                              </a:t>
            </a:r>
            <a:endParaRPr/>
          </a:p>
        </p:txBody>
      </p:sp>
      <p:sp>
        <p:nvSpPr>
          <p:cNvPr id="68" name="Google Shape;68;p14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/>
        </p:nvSpPr>
        <p:spPr>
          <a:xfrm>
            <a:off x="665300" y="1018625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Learning Objectives 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665300" y="3105150"/>
            <a:ext cx="3202500" cy="407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Old Standard TT"/>
                <a:ea typeface="Old Standard TT"/>
                <a:cs typeface="Old Standard TT"/>
                <a:sym typeface="Old Standard TT"/>
              </a:rPr>
              <a:t>Learning Outcomes</a:t>
            </a:r>
            <a:endParaRPr b="1" sz="17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4572000" y="981950"/>
            <a:ext cx="4572000" cy="16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To discuss the influences of society, culture, modernity, industrialisation, individual autonomy and reason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To understand education in relation to 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contemporary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values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To distinguish between equity and equality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76" name="Google Shape;76;p15"/>
          <p:cNvSpPr txBox="1"/>
          <p:nvPr/>
        </p:nvSpPr>
        <p:spPr>
          <a:xfrm>
            <a:off x="4572000" y="3105150"/>
            <a:ext cx="4572000" cy="11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Demonstrate knowledge of the concepts of the society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Foster logical reasoning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Interpret, compare and contrast - equity, equality, individual 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opportunity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, social justice and dignity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/>
        </p:nvSpPr>
        <p:spPr>
          <a:xfrm>
            <a:off x="197625" y="816000"/>
            <a:ext cx="3202500" cy="2658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Old Standard TT"/>
                <a:ea typeface="Old Standard TT"/>
                <a:cs typeface="Old Standard TT"/>
                <a:sym typeface="Old Standard TT"/>
              </a:rPr>
              <a:t>Introduction </a:t>
            </a:r>
            <a:endParaRPr b="1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197625" y="1971200"/>
            <a:ext cx="39516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ld Standard TT"/>
                <a:ea typeface="Old Standard TT"/>
                <a:cs typeface="Old Standard TT"/>
                <a:sym typeface="Old Standard TT"/>
              </a:rPr>
              <a:t>Social basis of Education</a:t>
            </a:r>
            <a:endParaRPr b="1"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 Every society with its own changing Socio-Cultural needs will require an education to meet those needs. Since needs change 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continuously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, the way of education must also change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4928575" y="816000"/>
            <a:ext cx="3905700" cy="18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The needs of different societies differ </a:t>
            </a:r>
            <a:r>
              <a:rPr lang="en" sz="12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therefore</a:t>
            </a:r>
            <a:r>
              <a:rPr lang="en" sz="12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education should be dynamic in nature.</a:t>
            </a:r>
            <a:endParaRPr sz="12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An </a:t>
            </a:r>
            <a:r>
              <a:rPr lang="en" sz="12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interaction</a:t>
            </a:r>
            <a:r>
              <a:rPr lang="en" sz="12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between the individual and the society.</a:t>
            </a:r>
            <a:endParaRPr sz="12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3F3F3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The school is a Social institution which purifies the society.</a:t>
            </a:r>
            <a:endParaRPr sz="1200">
              <a:solidFill>
                <a:srgbClr val="F3F3F3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>
            <a:off x="625500" y="2080900"/>
            <a:ext cx="3202500" cy="2667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Old Standard TT"/>
                <a:ea typeface="Old Standard TT"/>
                <a:cs typeface="Old Standard TT"/>
                <a:sym typeface="Old Standard TT"/>
              </a:rPr>
              <a:t>Influence of society on Education</a:t>
            </a:r>
            <a:endParaRPr b="1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480900" y="2598525"/>
            <a:ext cx="3491700" cy="13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 The function of education is multidimensional within the school systems. At outside , it may be viewed as a self contained social systems with a unique organisation and unique patterns.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92" name="Google Shape;92;p17"/>
          <p:cNvSpPr txBox="1"/>
          <p:nvPr/>
        </p:nvSpPr>
        <p:spPr>
          <a:xfrm>
            <a:off x="4871700" y="360600"/>
            <a:ext cx="3753000" cy="44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Preservation and transmission of our social, moral and cultural value.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Awakening of social feelings.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Political development of society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Economic development of society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Social control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Social changes and reforms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Socialization of a child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Education leads to 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economic</a:t>
            </a: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prosperity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Gives people the knowledge they need to vote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Promotes tolerance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Has power to help society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ld Standard TT"/>
              <a:buChar char="●"/>
            </a:pPr>
            <a:r>
              <a:rPr lang="en" sz="12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Reduced violence, creates hope for the future</a:t>
            </a:r>
            <a:endParaRPr sz="12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94" name="Google Shape;94;p17"/>
          <p:cNvSpPr txBox="1"/>
          <p:nvPr/>
        </p:nvSpPr>
        <p:spPr>
          <a:xfrm>
            <a:off x="2550425" y="50391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/>
          <p:nvPr/>
        </p:nvSpPr>
        <p:spPr>
          <a:xfrm>
            <a:off x="498613" y="324100"/>
            <a:ext cx="3202500" cy="2841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Old Standard TT"/>
                <a:ea typeface="Old Standard TT"/>
                <a:cs typeface="Old Standard TT"/>
                <a:sym typeface="Old Standard TT"/>
              </a:rPr>
              <a:t>Influence of culture on Education</a:t>
            </a:r>
            <a:endParaRPr b="1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grpSp>
        <p:nvGrpSpPr>
          <p:cNvPr id="100" name="Google Shape;100;p18"/>
          <p:cNvGrpSpPr/>
          <p:nvPr/>
        </p:nvGrpSpPr>
        <p:grpSpPr>
          <a:xfrm>
            <a:off x="4575955" y="324099"/>
            <a:ext cx="4652272" cy="4307297"/>
            <a:chOff x="115298" y="174169"/>
            <a:chExt cx="4263446" cy="3960733"/>
          </a:xfrm>
        </p:grpSpPr>
        <p:grpSp>
          <p:nvGrpSpPr>
            <p:cNvPr id="101" name="Google Shape;101;p18"/>
            <p:cNvGrpSpPr/>
            <p:nvPr/>
          </p:nvGrpSpPr>
          <p:grpSpPr>
            <a:xfrm>
              <a:off x="115298" y="174169"/>
              <a:ext cx="4263446" cy="3960733"/>
              <a:chOff x="2256567" y="677103"/>
              <a:chExt cx="4036590" cy="3713071"/>
            </a:xfrm>
          </p:grpSpPr>
          <p:sp>
            <p:nvSpPr>
              <p:cNvPr id="102" name="Google Shape;102;p18"/>
              <p:cNvSpPr/>
              <p:nvPr/>
            </p:nvSpPr>
            <p:spPr>
              <a:xfrm rot="-6596588">
                <a:off x="3726388" y="3510395"/>
                <a:ext cx="771357" cy="771357"/>
              </a:xfrm>
              <a:prstGeom prst="ellipse">
                <a:avLst/>
              </a:prstGeom>
              <a:solidFill>
                <a:srgbClr val="83E3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3" name="Google Shape;103;p18"/>
              <p:cNvSpPr/>
              <p:nvPr/>
            </p:nvSpPr>
            <p:spPr>
              <a:xfrm rot="-6599386">
                <a:off x="2318596" y="1407533"/>
                <a:ext cx="440541" cy="440541"/>
              </a:xfrm>
              <a:prstGeom prst="ellipse">
                <a:avLst/>
              </a:prstGeom>
              <a:solidFill>
                <a:srgbClr val="83E3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4" name="Google Shape;104;p18"/>
              <p:cNvSpPr/>
              <p:nvPr/>
            </p:nvSpPr>
            <p:spPr>
              <a:xfrm rot="-6598839">
                <a:off x="2887641" y="2346984"/>
                <a:ext cx="1199287" cy="1199287"/>
              </a:xfrm>
              <a:prstGeom prst="ellipse">
                <a:avLst/>
              </a:prstGeom>
              <a:solidFill>
                <a:srgbClr val="83E3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5" name="Google Shape;105;p18"/>
              <p:cNvSpPr/>
              <p:nvPr/>
            </p:nvSpPr>
            <p:spPr>
              <a:xfrm rot="-6598620">
                <a:off x="4374916" y="913763"/>
                <a:ext cx="1681581" cy="1681581"/>
              </a:xfrm>
              <a:prstGeom prst="ellipse">
                <a:avLst/>
              </a:prstGeom>
              <a:solidFill>
                <a:srgbClr val="83E3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6" name="Google Shape;106;p18"/>
              <p:cNvSpPr/>
              <p:nvPr/>
            </p:nvSpPr>
            <p:spPr>
              <a:xfrm rot="-6597866">
                <a:off x="2661829" y="2208216"/>
                <a:ext cx="629106" cy="629106"/>
              </a:xfrm>
              <a:prstGeom prst="ellipse">
                <a:avLst/>
              </a:prstGeom>
              <a:solidFill>
                <a:srgbClr val="1B786E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7" name="Google Shape;107;p18"/>
              <p:cNvSpPr/>
              <p:nvPr/>
            </p:nvSpPr>
            <p:spPr>
              <a:xfrm rot="-6597701">
                <a:off x="3267625" y="1113818"/>
                <a:ext cx="274172" cy="274172"/>
              </a:xfrm>
              <a:prstGeom prst="ellipse">
                <a:avLst/>
              </a:prstGeom>
              <a:solidFill>
                <a:srgbClr val="83E3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08" name="Google Shape;108;p18"/>
            <p:cNvGrpSpPr/>
            <p:nvPr/>
          </p:nvGrpSpPr>
          <p:grpSpPr>
            <a:xfrm>
              <a:off x="1049297" y="873158"/>
              <a:ext cx="2483880" cy="2423851"/>
              <a:chOff x="4447194" y="1815766"/>
              <a:chExt cx="2440200" cy="2440200"/>
            </a:xfrm>
          </p:grpSpPr>
          <p:sp>
            <p:nvSpPr>
              <p:cNvPr id="109" name="Google Shape;109;p18"/>
              <p:cNvSpPr/>
              <p:nvPr/>
            </p:nvSpPr>
            <p:spPr>
              <a:xfrm>
                <a:off x="4447194" y="1815766"/>
                <a:ext cx="2440200" cy="24402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  <a:effectLst>
                <a:outerShdw blurRad="228600" rotWithShape="0" algn="tl" dir="5400000" dist="50800">
                  <a:srgbClr val="000000">
                    <a:alpha val="549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0" name="Google Shape;110;p18"/>
              <p:cNvSpPr txBox="1"/>
              <p:nvPr/>
            </p:nvSpPr>
            <p:spPr>
              <a:xfrm>
                <a:off x="4735950" y="2504275"/>
                <a:ext cx="1862700" cy="116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500">
                    <a:solidFill>
                      <a:srgbClr val="FFFFFF"/>
                    </a:solidFill>
                    <a:latin typeface="Old Standard TT"/>
                    <a:ea typeface="Old Standard TT"/>
                    <a:cs typeface="Old Standard TT"/>
                    <a:sym typeface="Old Standard TT"/>
                  </a:rPr>
                  <a:t>Influence of culture on Education</a:t>
                </a:r>
                <a:endParaRPr sz="13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111" name="Google Shape;111;p18"/>
            <p:cNvGrpSpPr/>
            <p:nvPr/>
          </p:nvGrpSpPr>
          <p:grpSpPr>
            <a:xfrm>
              <a:off x="520492" y="873210"/>
              <a:ext cx="1088517" cy="1051334"/>
              <a:chOff x="3479823" y="1374053"/>
              <a:chExt cx="1434713" cy="1423800"/>
            </a:xfrm>
          </p:grpSpPr>
          <p:sp>
            <p:nvSpPr>
              <p:cNvPr id="112" name="Google Shape;112;p18"/>
              <p:cNvSpPr/>
              <p:nvPr/>
            </p:nvSpPr>
            <p:spPr>
              <a:xfrm>
                <a:off x="3490737" y="1374053"/>
                <a:ext cx="1423800" cy="14238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  <a:effectLst>
                <a:outerShdw blurRad="228600" rotWithShape="0" algn="tl" dir="5400000" dist="50800">
                  <a:srgbClr val="000000">
                    <a:alpha val="549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3" name="Google Shape;113;p18"/>
              <p:cNvSpPr txBox="1"/>
              <p:nvPr/>
            </p:nvSpPr>
            <p:spPr>
              <a:xfrm>
                <a:off x="3479823" y="1613592"/>
                <a:ext cx="1375800" cy="944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Transmission </a:t>
                </a:r>
                <a:endParaRPr sz="1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of culture</a:t>
                </a:r>
                <a:endParaRPr sz="1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114" name="Google Shape;114;p18"/>
            <p:cNvGrpSpPr/>
            <p:nvPr/>
          </p:nvGrpSpPr>
          <p:grpSpPr>
            <a:xfrm>
              <a:off x="1706277" y="310253"/>
              <a:ext cx="1080237" cy="1051334"/>
              <a:chOff x="3490737" y="1374053"/>
              <a:chExt cx="1423800" cy="1423800"/>
            </a:xfrm>
          </p:grpSpPr>
          <p:sp>
            <p:nvSpPr>
              <p:cNvPr id="115" name="Google Shape;115;p18"/>
              <p:cNvSpPr/>
              <p:nvPr/>
            </p:nvSpPr>
            <p:spPr>
              <a:xfrm>
                <a:off x="3490737" y="1374053"/>
                <a:ext cx="1423800" cy="14238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  <a:effectLst>
                <a:outerShdw blurRad="228600" rotWithShape="0" algn="tl" dir="5400000" dist="50800">
                  <a:srgbClr val="000000">
                    <a:alpha val="549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18"/>
              <p:cNvSpPr txBox="1"/>
              <p:nvPr/>
            </p:nvSpPr>
            <p:spPr>
              <a:xfrm>
                <a:off x="3576607" y="1613599"/>
                <a:ext cx="1278900" cy="944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Preservation of culture</a:t>
                </a:r>
                <a:endParaRPr sz="1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117" name="Google Shape;117;p18"/>
            <p:cNvGrpSpPr/>
            <p:nvPr/>
          </p:nvGrpSpPr>
          <p:grpSpPr>
            <a:xfrm>
              <a:off x="2875501" y="796310"/>
              <a:ext cx="1088519" cy="1051334"/>
              <a:chOff x="3479821" y="1374053"/>
              <a:chExt cx="1434716" cy="1423800"/>
            </a:xfrm>
          </p:grpSpPr>
          <p:sp>
            <p:nvSpPr>
              <p:cNvPr id="118" name="Google Shape;118;p18"/>
              <p:cNvSpPr/>
              <p:nvPr/>
            </p:nvSpPr>
            <p:spPr>
              <a:xfrm>
                <a:off x="3490737" y="1374053"/>
                <a:ext cx="1423800" cy="14238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  <a:effectLst>
                <a:outerShdw blurRad="228600" rotWithShape="0" algn="tl" dir="5400000" dist="50800">
                  <a:srgbClr val="000000">
                    <a:alpha val="549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9" name="Google Shape;119;p18"/>
              <p:cNvSpPr txBox="1"/>
              <p:nvPr/>
            </p:nvSpPr>
            <p:spPr>
              <a:xfrm>
                <a:off x="3479821" y="1613588"/>
                <a:ext cx="1423800" cy="944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Development </a:t>
                </a:r>
                <a:endParaRPr sz="1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of culture</a:t>
                </a:r>
                <a:endParaRPr sz="1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120" name="Google Shape;120;p18"/>
            <p:cNvGrpSpPr/>
            <p:nvPr/>
          </p:nvGrpSpPr>
          <p:grpSpPr>
            <a:xfrm>
              <a:off x="528772" y="2097306"/>
              <a:ext cx="1080237" cy="1051334"/>
              <a:chOff x="3490737" y="1374053"/>
              <a:chExt cx="1423800" cy="1423800"/>
            </a:xfrm>
          </p:grpSpPr>
          <p:sp>
            <p:nvSpPr>
              <p:cNvPr id="121" name="Google Shape;121;p18"/>
              <p:cNvSpPr/>
              <p:nvPr/>
            </p:nvSpPr>
            <p:spPr>
              <a:xfrm>
                <a:off x="3490737" y="1374053"/>
                <a:ext cx="1423800" cy="14238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  <a:effectLst>
                <a:outerShdw blurRad="228600" rotWithShape="0" algn="tl" dir="5400000" dist="50800">
                  <a:srgbClr val="000000">
                    <a:alpha val="549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2" name="Google Shape;122;p18"/>
              <p:cNvSpPr txBox="1"/>
              <p:nvPr/>
            </p:nvSpPr>
            <p:spPr>
              <a:xfrm>
                <a:off x="3576607" y="1613599"/>
                <a:ext cx="1278900" cy="944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Continuity of culture</a:t>
                </a:r>
                <a:endParaRPr sz="1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123" name="Google Shape;123;p18"/>
            <p:cNvGrpSpPr/>
            <p:nvPr/>
          </p:nvGrpSpPr>
          <p:grpSpPr>
            <a:xfrm>
              <a:off x="1766243" y="2689561"/>
              <a:ext cx="1080237" cy="1051334"/>
              <a:chOff x="4364949" y="3500382"/>
              <a:chExt cx="1423800" cy="1423800"/>
            </a:xfrm>
          </p:grpSpPr>
          <p:sp>
            <p:nvSpPr>
              <p:cNvPr id="124" name="Google Shape;124;p18"/>
              <p:cNvSpPr/>
              <p:nvPr/>
            </p:nvSpPr>
            <p:spPr>
              <a:xfrm>
                <a:off x="4364949" y="3500382"/>
                <a:ext cx="1423800" cy="14238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  <a:effectLst>
                <a:outerShdw blurRad="228600" rotWithShape="0" algn="tl" dir="5400000" dist="50800">
                  <a:srgbClr val="000000">
                    <a:alpha val="549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5" name="Google Shape;125;p18"/>
              <p:cNvSpPr txBox="1"/>
              <p:nvPr/>
            </p:nvSpPr>
            <p:spPr>
              <a:xfrm>
                <a:off x="4437391" y="3739927"/>
                <a:ext cx="1278900" cy="944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Removing</a:t>
                </a:r>
                <a:endParaRPr sz="1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  cultural lag</a:t>
                </a:r>
                <a:endParaRPr sz="1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126" name="Google Shape;126;p18"/>
            <p:cNvGrpSpPr/>
            <p:nvPr/>
          </p:nvGrpSpPr>
          <p:grpSpPr>
            <a:xfrm>
              <a:off x="3003839" y="2017550"/>
              <a:ext cx="1108965" cy="1051334"/>
              <a:chOff x="3490737" y="1374053"/>
              <a:chExt cx="1461664" cy="1423800"/>
            </a:xfrm>
          </p:grpSpPr>
          <p:sp>
            <p:nvSpPr>
              <p:cNvPr id="127" name="Google Shape;127;p18"/>
              <p:cNvSpPr/>
              <p:nvPr/>
            </p:nvSpPr>
            <p:spPr>
              <a:xfrm>
                <a:off x="3490737" y="1374053"/>
                <a:ext cx="1423800" cy="14238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  <a:effectLst>
                <a:outerShdw blurRad="228600" rotWithShape="0" algn="tl" dir="5400000" dist="50800">
                  <a:srgbClr val="000000">
                    <a:alpha val="549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8" name="Google Shape;128;p18"/>
              <p:cNvSpPr txBox="1"/>
              <p:nvPr/>
            </p:nvSpPr>
            <p:spPr>
              <a:xfrm>
                <a:off x="3576601" y="1613582"/>
                <a:ext cx="1375800" cy="944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Development</a:t>
                </a:r>
                <a:endParaRPr sz="1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0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of personality</a:t>
                </a:r>
                <a:endParaRPr sz="1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  <p:sp>
        <p:nvSpPr>
          <p:cNvPr id="129" name="Google Shape;129;p18"/>
          <p:cNvSpPr txBox="1"/>
          <p:nvPr/>
        </p:nvSpPr>
        <p:spPr>
          <a:xfrm>
            <a:off x="427138" y="784075"/>
            <a:ext cx="3721800" cy="114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 Culture is the content of education. Education transmits culture through formal and informal 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curriculum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. The values that the institution transmits can be seen as the culture of the 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society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. 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30" name="Google Shape;130;p18"/>
          <p:cNvSpPr txBox="1"/>
          <p:nvPr/>
        </p:nvSpPr>
        <p:spPr>
          <a:xfrm>
            <a:off x="280150" y="2498550"/>
            <a:ext cx="4015800" cy="24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Teaching languages for education - a tool for communication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Knowledge and skills in material culture are taught in agriculture, natural sciences etc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Aesthetic values - art and music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Religious studies - spiritual and moral education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Regulation, maintenance and continued survival of the society - social control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31" name="Google Shape;131;p18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9"/>
          <p:cNvSpPr txBox="1"/>
          <p:nvPr/>
        </p:nvSpPr>
        <p:spPr>
          <a:xfrm>
            <a:off x="485975" y="188175"/>
            <a:ext cx="3202500" cy="3126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Old Standard TT"/>
                <a:ea typeface="Old Standard TT"/>
                <a:cs typeface="Old Standard TT"/>
                <a:sym typeface="Old Standard TT"/>
              </a:rPr>
              <a:t>Influence of Modernity on Education</a:t>
            </a:r>
            <a:endParaRPr b="1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37" name="Google Shape;137;p19"/>
          <p:cNvSpPr txBox="1"/>
          <p:nvPr/>
        </p:nvSpPr>
        <p:spPr>
          <a:xfrm>
            <a:off x="315200" y="691825"/>
            <a:ext cx="3721800" cy="42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The process of transforming a backward thinking society towards forward looking one. Modernisation helps a nation to establish its own identity.increase social mobility and impersonal 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social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 interactions.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Education role in the transformation of traditional society.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Thinking of people in new perspective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It shapes the life of every individual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Helps a lot in adopting contemporary needs.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Diffusion of innovation made the society modern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grpSp>
        <p:nvGrpSpPr>
          <p:cNvPr id="138" name="Google Shape;138;p19"/>
          <p:cNvGrpSpPr/>
          <p:nvPr/>
        </p:nvGrpSpPr>
        <p:grpSpPr>
          <a:xfrm>
            <a:off x="5303313" y="828838"/>
            <a:ext cx="3047171" cy="3237828"/>
            <a:chOff x="2902488" y="902232"/>
            <a:chExt cx="3339000" cy="3339000"/>
          </a:xfrm>
        </p:grpSpPr>
        <p:sp>
          <p:nvSpPr>
            <p:cNvPr id="139" name="Google Shape;139;p19"/>
            <p:cNvSpPr/>
            <p:nvPr/>
          </p:nvSpPr>
          <p:spPr>
            <a:xfrm rot="-5400000">
              <a:off x="2902488" y="902232"/>
              <a:ext cx="3339000" cy="3339000"/>
            </a:xfrm>
            <a:prstGeom prst="ellipse">
              <a:avLst/>
            </a:prstGeom>
            <a:noFill/>
            <a:ln cap="flat" cmpd="sng" w="19050">
              <a:solidFill>
                <a:srgbClr val="1D7E74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19"/>
            <p:cNvSpPr/>
            <p:nvPr/>
          </p:nvSpPr>
          <p:spPr>
            <a:xfrm>
              <a:off x="3123738" y="1123632"/>
              <a:ext cx="2896500" cy="2896200"/>
            </a:xfrm>
            <a:prstGeom prst="pie">
              <a:avLst>
                <a:gd fmla="val 21577108" name="adj1"/>
                <a:gd fmla="val 16214886" name="adj2"/>
              </a:avLst>
            </a:prstGeom>
            <a:gradFill>
              <a:gsLst>
                <a:gs pos="0">
                  <a:srgbClr val="AFDEDA"/>
                </a:gs>
                <a:gs pos="100000">
                  <a:srgbClr val="5AB1A8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41" name="Google Shape;141;p19"/>
          <p:cNvGrpSpPr/>
          <p:nvPr/>
        </p:nvGrpSpPr>
        <p:grpSpPr>
          <a:xfrm>
            <a:off x="5998303" y="1567314"/>
            <a:ext cx="1657190" cy="1760878"/>
            <a:chOff x="3664038" y="1663782"/>
            <a:chExt cx="1815900" cy="1815900"/>
          </a:xfrm>
        </p:grpSpPr>
        <p:sp>
          <p:nvSpPr>
            <p:cNvPr id="142" name="Google Shape;142;p19"/>
            <p:cNvSpPr/>
            <p:nvPr/>
          </p:nvSpPr>
          <p:spPr>
            <a:xfrm>
              <a:off x="3664038" y="1663782"/>
              <a:ext cx="1815900" cy="1815900"/>
            </a:xfrm>
            <a:prstGeom prst="ellipse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  <a:effectLst>
              <a:outerShdw blurRad="228600" rotWithShape="0" algn="tl" dir="5400000" dist="50800">
                <a:srgbClr val="000000">
                  <a:alpha val="549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19"/>
            <p:cNvSpPr txBox="1"/>
            <p:nvPr/>
          </p:nvSpPr>
          <p:spPr>
            <a:xfrm>
              <a:off x="3899988" y="2158482"/>
              <a:ext cx="1344000" cy="82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>
                  <a:solidFill>
                    <a:srgbClr val="FFFFFF"/>
                  </a:solidFill>
                  <a:latin typeface="Old Standard TT"/>
                  <a:ea typeface="Old Standard TT"/>
                  <a:cs typeface="Old Standard TT"/>
                  <a:sym typeface="Old Standard TT"/>
                </a:rPr>
                <a:t>Influence of Modernity on Education</a:t>
              </a:r>
              <a:endParaRPr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144" name="Google Shape;144;p19"/>
          <p:cNvSpPr/>
          <p:nvPr/>
        </p:nvSpPr>
        <p:spPr>
          <a:xfrm>
            <a:off x="6550252" y="417900"/>
            <a:ext cx="798300" cy="851400"/>
          </a:xfrm>
          <a:prstGeom prst="ellipse">
            <a:avLst/>
          </a:prstGeom>
          <a:solidFill>
            <a:srgbClr val="155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9"/>
          <p:cNvSpPr/>
          <p:nvPr/>
        </p:nvSpPr>
        <p:spPr>
          <a:xfrm>
            <a:off x="4880500" y="2283620"/>
            <a:ext cx="798300" cy="851400"/>
          </a:xfrm>
          <a:prstGeom prst="ellipse">
            <a:avLst/>
          </a:prstGeom>
          <a:solidFill>
            <a:srgbClr val="155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6" name="Google Shape;146;p19"/>
          <p:cNvGrpSpPr/>
          <p:nvPr/>
        </p:nvGrpSpPr>
        <p:grpSpPr>
          <a:xfrm>
            <a:off x="4997447" y="951231"/>
            <a:ext cx="1324561" cy="851033"/>
            <a:chOff x="4862409" y="3234278"/>
            <a:chExt cx="1772700" cy="1068600"/>
          </a:xfrm>
        </p:grpSpPr>
        <p:sp>
          <p:nvSpPr>
            <p:cNvPr id="147" name="Google Shape;147;p19"/>
            <p:cNvSpPr/>
            <p:nvPr/>
          </p:nvSpPr>
          <p:spPr>
            <a:xfrm>
              <a:off x="5214448" y="3234278"/>
              <a:ext cx="1068600" cy="1068600"/>
            </a:xfrm>
            <a:prstGeom prst="ellipse">
              <a:avLst/>
            </a:prstGeom>
            <a:solidFill>
              <a:srgbClr val="155B5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19"/>
            <p:cNvSpPr txBox="1"/>
            <p:nvPr/>
          </p:nvSpPr>
          <p:spPr>
            <a:xfrm>
              <a:off x="4862409" y="3639284"/>
              <a:ext cx="1772700" cy="258600"/>
            </a:xfrm>
            <a:prstGeom prst="rect">
              <a:avLst/>
            </a:prstGeom>
            <a:solidFill>
              <a:srgbClr val="90DDD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100">
                  <a:latin typeface="Roboto"/>
                  <a:ea typeface="Roboto"/>
                  <a:cs typeface="Roboto"/>
                  <a:sym typeface="Roboto"/>
                </a:rPr>
                <a:t>Urbanization</a:t>
              </a:r>
              <a:r>
                <a:rPr b="1" lang="en" sz="1200">
                  <a:latin typeface="Roboto"/>
                  <a:ea typeface="Roboto"/>
                  <a:cs typeface="Roboto"/>
                  <a:sym typeface="Roboto"/>
                </a:rPr>
                <a:t> </a:t>
              </a:r>
              <a:endParaRPr b="1" sz="110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149" name="Google Shape;149;p19"/>
          <p:cNvSpPr/>
          <p:nvPr/>
        </p:nvSpPr>
        <p:spPr>
          <a:xfrm>
            <a:off x="7919115" y="1186668"/>
            <a:ext cx="798300" cy="851400"/>
          </a:xfrm>
          <a:prstGeom prst="ellipse">
            <a:avLst/>
          </a:prstGeom>
          <a:solidFill>
            <a:srgbClr val="155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9"/>
          <p:cNvSpPr/>
          <p:nvPr/>
        </p:nvSpPr>
        <p:spPr>
          <a:xfrm>
            <a:off x="5566687" y="3494861"/>
            <a:ext cx="798300" cy="851400"/>
          </a:xfrm>
          <a:prstGeom prst="ellipse">
            <a:avLst/>
          </a:prstGeom>
          <a:solidFill>
            <a:srgbClr val="155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9"/>
          <p:cNvSpPr/>
          <p:nvPr/>
        </p:nvSpPr>
        <p:spPr>
          <a:xfrm>
            <a:off x="8035960" y="2460872"/>
            <a:ext cx="798300" cy="851400"/>
          </a:xfrm>
          <a:prstGeom prst="ellipse">
            <a:avLst/>
          </a:prstGeom>
          <a:solidFill>
            <a:srgbClr val="155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19"/>
          <p:cNvSpPr/>
          <p:nvPr/>
        </p:nvSpPr>
        <p:spPr>
          <a:xfrm>
            <a:off x="7220718" y="3537175"/>
            <a:ext cx="798300" cy="851400"/>
          </a:xfrm>
          <a:prstGeom prst="ellipse">
            <a:avLst/>
          </a:prstGeom>
          <a:solidFill>
            <a:srgbClr val="155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9"/>
          <p:cNvSpPr txBox="1"/>
          <p:nvPr/>
        </p:nvSpPr>
        <p:spPr>
          <a:xfrm>
            <a:off x="6287152" y="740479"/>
            <a:ext cx="1324800" cy="2061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latin typeface="Roboto"/>
                <a:ea typeface="Roboto"/>
                <a:cs typeface="Roboto"/>
                <a:sym typeface="Roboto"/>
              </a:rPr>
              <a:t>Industrialisatio</a:t>
            </a:r>
            <a:r>
              <a:rPr b="1" lang="en" sz="1000">
                <a:latin typeface="Roboto"/>
                <a:ea typeface="Roboto"/>
                <a:cs typeface="Roboto"/>
                <a:sym typeface="Roboto"/>
              </a:rPr>
              <a:t>n</a:t>
            </a:r>
            <a:endParaRPr b="1" sz="10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4" name="Google Shape;154;p19"/>
          <p:cNvSpPr txBox="1"/>
          <p:nvPr/>
        </p:nvSpPr>
        <p:spPr>
          <a:xfrm>
            <a:off x="7656012" y="1509244"/>
            <a:ext cx="1324800" cy="2061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latin typeface="Roboto"/>
                <a:ea typeface="Roboto"/>
                <a:cs typeface="Roboto"/>
                <a:sym typeface="Roboto"/>
              </a:rPr>
              <a:t>Secularization</a:t>
            </a:r>
            <a:r>
              <a:rPr b="1" lang="en" sz="1200">
                <a:latin typeface="Roboto"/>
                <a:ea typeface="Roboto"/>
                <a:cs typeface="Roboto"/>
                <a:sym typeface="Roboto"/>
              </a:rPr>
              <a:t> </a:t>
            </a:r>
            <a:endParaRPr b="1" sz="11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5" name="Google Shape;155;p19"/>
          <p:cNvSpPr txBox="1"/>
          <p:nvPr/>
        </p:nvSpPr>
        <p:spPr>
          <a:xfrm>
            <a:off x="7772860" y="2783452"/>
            <a:ext cx="1324800" cy="2061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latin typeface="Roboto"/>
                <a:ea typeface="Roboto"/>
                <a:cs typeface="Roboto"/>
                <a:sym typeface="Roboto"/>
              </a:rPr>
              <a:t>Social changes</a:t>
            </a:r>
            <a:endParaRPr b="1" sz="10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6" name="Google Shape;156;p19"/>
          <p:cNvSpPr txBox="1"/>
          <p:nvPr/>
        </p:nvSpPr>
        <p:spPr>
          <a:xfrm>
            <a:off x="6957572" y="3859767"/>
            <a:ext cx="1324800" cy="2061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Roboto"/>
                <a:ea typeface="Roboto"/>
                <a:cs typeface="Roboto"/>
                <a:sym typeface="Roboto"/>
              </a:rPr>
              <a:t>Democratization </a:t>
            </a:r>
            <a:endParaRPr b="1" sz="9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7" name="Google Shape;157;p19"/>
          <p:cNvSpPr txBox="1"/>
          <p:nvPr/>
        </p:nvSpPr>
        <p:spPr>
          <a:xfrm>
            <a:off x="5303587" y="3817441"/>
            <a:ext cx="1324800" cy="2061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latin typeface="Roboto"/>
                <a:ea typeface="Roboto"/>
                <a:cs typeface="Roboto"/>
                <a:sym typeface="Roboto"/>
              </a:rPr>
              <a:t>Westernisation </a:t>
            </a:r>
            <a:endParaRPr b="1" sz="10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8" name="Google Shape;158;p19"/>
          <p:cNvSpPr txBox="1"/>
          <p:nvPr/>
        </p:nvSpPr>
        <p:spPr>
          <a:xfrm>
            <a:off x="4617400" y="2606200"/>
            <a:ext cx="1324800" cy="2061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latin typeface="Roboto"/>
                <a:ea typeface="Roboto"/>
                <a:cs typeface="Roboto"/>
                <a:sym typeface="Roboto"/>
              </a:rPr>
              <a:t>Social classes</a:t>
            </a:r>
            <a:endParaRPr b="1" sz="10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9" name="Google Shape;159;p19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0"/>
          <p:cNvSpPr txBox="1"/>
          <p:nvPr/>
        </p:nvSpPr>
        <p:spPr>
          <a:xfrm>
            <a:off x="480900" y="1652513"/>
            <a:ext cx="3202500" cy="5868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Old Standard TT"/>
                <a:ea typeface="Old Standard TT"/>
                <a:cs typeface="Old Standard TT"/>
                <a:sym typeface="Old Standard TT"/>
              </a:rPr>
              <a:t>Influence of Industrialisation &amp; Democracy on Education</a:t>
            </a:r>
            <a:endParaRPr b="1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165" name="Google Shape;165;p20"/>
          <p:cNvSpPr/>
          <p:nvPr/>
        </p:nvSpPr>
        <p:spPr>
          <a:xfrm>
            <a:off x="4934636" y="589077"/>
            <a:ext cx="3747600" cy="3828000"/>
          </a:xfrm>
          <a:prstGeom prst="ellipse">
            <a:avLst/>
          </a:prstGeom>
          <a:solidFill>
            <a:srgbClr val="008F85">
              <a:alpha val="2921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66" name="Google Shape;166;p20"/>
          <p:cNvGrpSpPr/>
          <p:nvPr/>
        </p:nvGrpSpPr>
        <p:grpSpPr>
          <a:xfrm>
            <a:off x="6352802" y="1486583"/>
            <a:ext cx="959321" cy="966902"/>
            <a:chOff x="3619861" y="407378"/>
            <a:chExt cx="2166000" cy="2166000"/>
          </a:xfrm>
        </p:grpSpPr>
        <p:sp>
          <p:nvSpPr>
            <p:cNvPr id="167" name="Google Shape;167;p20"/>
            <p:cNvSpPr/>
            <p:nvPr/>
          </p:nvSpPr>
          <p:spPr>
            <a:xfrm>
              <a:off x="3619861" y="407378"/>
              <a:ext cx="2166000" cy="2166000"/>
            </a:xfrm>
            <a:prstGeom prst="ellipse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20"/>
            <p:cNvSpPr txBox="1"/>
            <p:nvPr/>
          </p:nvSpPr>
          <p:spPr>
            <a:xfrm>
              <a:off x="3705798" y="536672"/>
              <a:ext cx="1994100" cy="93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Equal </a:t>
              </a:r>
              <a:r>
                <a:rPr b="1"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opportunities</a:t>
              </a:r>
              <a:endParaRPr b="1"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69" name="Google Shape;169;p20"/>
          <p:cNvGrpSpPr/>
          <p:nvPr/>
        </p:nvGrpSpPr>
        <p:grpSpPr>
          <a:xfrm>
            <a:off x="6908836" y="1911246"/>
            <a:ext cx="959321" cy="966902"/>
            <a:chOff x="4648111" y="1143043"/>
            <a:chExt cx="2166000" cy="2166000"/>
          </a:xfrm>
        </p:grpSpPr>
        <p:sp>
          <p:nvSpPr>
            <p:cNvPr id="170" name="Google Shape;170;p20"/>
            <p:cNvSpPr/>
            <p:nvPr/>
          </p:nvSpPr>
          <p:spPr>
            <a:xfrm>
              <a:off x="4648111" y="1143043"/>
              <a:ext cx="2166000" cy="2166000"/>
            </a:xfrm>
            <a:prstGeom prst="ellipse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20"/>
            <p:cNvSpPr txBox="1"/>
            <p:nvPr/>
          </p:nvSpPr>
          <p:spPr>
            <a:xfrm>
              <a:off x="4962505" y="1732537"/>
              <a:ext cx="1695600" cy="98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Adult</a:t>
              </a:r>
              <a:endParaRPr b="1"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education</a:t>
              </a:r>
              <a:endParaRPr b="1"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72" name="Google Shape;172;p20"/>
          <p:cNvGrpSpPr/>
          <p:nvPr/>
        </p:nvGrpSpPr>
        <p:grpSpPr>
          <a:xfrm>
            <a:off x="6810450" y="2586888"/>
            <a:ext cx="959321" cy="966902"/>
            <a:chOff x="4325503" y="2357689"/>
            <a:chExt cx="2166000" cy="2166000"/>
          </a:xfrm>
        </p:grpSpPr>
        <p:sp>
          <p:nvSpPr>
            <p:cNvPr id="173" name="Google Shape;173;p20"/>
            <p:cNvSpPr/>
            <p:nvPr/>
          </p:nvSpPr>
          <p:spPr>
            <a:xfrm>
              <a:off x="4325503" y="2357689"/>
              <a:ext cx="2166000" cy="2166000"/>
            </a:xfrm>
            <a:prstGeom prst="ellipse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20"/>
            <p:cNvSpPr txBox="1"/>
            <p:nvPr/>
          </p:nvSpPr>
          <p:spPr>
            <a:xfrm>
              <a:off x="4611213" y="3041996"/>
              <a:ext cx="1812300" cy="97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Methods of</a:t>
              </a:r>
              <a:endParaRPr b="1"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teaching</a:t>
              </a:r>
              <a:endParaRPr b="1"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75" name="Google Shape;175;p20"/>
          <p:cNvGrpSpPr/>
          <p:nvPr/>
        </p:nvGrpSpPr>
        <p:grpSpPr>
          <a:xfrm>
            <a:off x="5995258" y="2586884"/>
            <a:ext cx="971905" cy="966902"/>
            <a:chOff x="2954790" y="2357790"/>
            <a:chExt cx="2194411" cy="2166000"/>
          </a:xfrm>
        </p:grpSpPr>
        <p:sp>
          <p:nvSpPr>
            <p:cNvPr id="176" name="Google Shape;176;p20"/>
            <p:cNvSpPr/>
            <p:nvPr/>
          </p:nvSpPr>
          <p:spPr>
            <a:xfrm>
              <a:off x="2983201" y="2357790"/>
              <a:ext cx="2166000" cy="2166000"/>
            </a:xfrm>
            <a:prstGeom prst="ellipse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20"/>
            <p:cNvSpPr txBox="1"/>
            <p:nvPr/>
          </p:nvSpPr>
          <p:spPr>
            <a:xfrm>
              <a:off x="2954790" y="3075608"/>
              <a:ext cx="1956300" cy="106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Child centered</a:t>
              </a:r>
              <a:endParaRPr b="1"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education</a:t>
              </a:r>
              <a:endParaRPr b="1"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78" name="Google Shape;178;p20"/>
          <p:cNvGrpSpPr/>
          <p:nvPr/>
        </p:nvGrpSpPr>
        <p:grpSpPr>
          <a:xfrm>
            <a:off x="6484608" y="589051"/>
            <a:ext cx="959321" cy="966902"/>
            <a:chOff x="3619861" y="407378"/>
            <a:chExt cx="2166000" cy="2166000"/>
          </a:xfrm>
        </p:grpSpPr>
        <p:sp>
          <p:nvSpPr>
            <p:cNvPr id="179" name="Google Shape;179;p20"/>
            <p:cNvSpPr/>
            <p:nvPr/>
          </p:nvSpPr>
          <p:spPr>
            <a:xfrm>
              <a:off x="3619861" y="407378"/>
              <a:ext cx="2166000" cy="2166000"/>
            </a:xfrm>
            <a:prstGeom prst="ellipse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20"/>
            <p:cNvSpPr txBox="1"/>
            <p:nvPr/>
          </p:nvSpPr>
          <p:spPr>
            <a:xfrm>
              <a:off x="3762709" y="990303"/>
              <a:ext cx="1993800" cy="819000"/>
            </a:xfrm>
            <a:prstGeom prst="rect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Universal and compulsory education</a:t>
              </a:r>
              <a:endParaRPr b="1"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81" name="Google Shape;181;p20"/>
          <p:cNvGrpSpPr/>
          <p:nvPr/>
        </p:nvGrpSpPr>
        <p:grpSpPr>
          <a:xfrm>
            <a:off x="5812719" y="1911256"/>
            <a:ext cx="959321" cy="966902"/>
            <a:chOff x="2591728" y="1143012"/>
            <a:chExt cx="2166000" cy="2166000"/>
          </a:xfrm>
        </p:grpSpPr>
        <p:sp>
          <p:nvSpPr>
            <p:cNvPr id="182" name="Google Shape;182;p20"/>
            <p:cNvSpPr/>
            <p:nvPr/>
          </p:nvSpPr>
          <p:spPr>
            <a:xfrm>
              <a:off x="2591728" y="1143012"/>
              <a:ext cx="2166000" cy="2166000"/>
            </a:xfrm>
            <a:prstGeom prst="ellipse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20"/>
            <p:cNvSpPr txBox="1"/>
            <p:nvPr/>
          </p:nvSpPr>
          <p:spPr>
            <a:xfrm>
              <a:off x="2703344" y="1730854"/>
              <a:ext cx="1942800" cy="990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     Free</a:t>
              </a:r>
              <a:endParaRPr b="1"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 education</a:t>
              </a:r>
              <a:r>
                <a:rPr b="1"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endParaRPr b="1"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84" name="Google Shape;184;p20"/>
          <p:cNvGrpSpPr/>
          <p:nvPr/>
        </p:nvGrpSpPr>
        <p:grpSpPr>
          <a:xfrm>
            <a:off x="7403168" y="570555"/>
            <a:ext cx="959321" cy="966902"/>
            <a:chOff x="3619861" y="407378"/>
            <a:chExt cx="2166000" cy="2166000"/>
          </a:xfrm>
        </p:grpSpPr>
        <p:sp>
          <p:nvSpPr>
            <p:cNvPr id="185" name="Google Shape;185;p20"/>
            <p:cNvSpPr/>
            <p:nvPr/>
          </p:nvSpPr>
          <p:spPr>
            <a:xfrm>
              <a:off x="3619861" y="407378"/>
              <a:ext cx="2166000" cy="2166000"/>
            </a:xfrm>
            <a:prstGeom prst="ellipse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20"/>
            <p:cNvSpPr txBox="1"/>
            <p:nvPr/>
          </p:nvSpPr>
          <p:spPr>
            <a:xfrm>
              <a:off x="3818621" y="1024784"/>
              <a:ext cx="1768500" cy="931200"/>
            </a:xfrm>
            <a:prstGeom prst="rect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Intelligent test</a:t>
              </a:r>
              <a:endParaRPr b="1"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87" name="Google Shape;187;p20"/>
          <p:cNvGrpSpPr/>
          <p:nvPr/>
        </p:nvGrpSpPr>
        <p:grpSpPr>
          <a:xfrm>
            <a:off x="7808221" y="1848800"/>
            <a:ext cx="959321" cy="966902"/>
            <a:chOff x="4648111" y="1143043"/>
            <a:chExt cx="2166000" cy="2166000"/>
          </a:xfrm>
        </p:grpSpPr>
        <p:sp>
          <p:nvSpPr>
            <p:cNvPr id="188" name="Google Shape;188;p20"/>
            <p:cNvSpPr/>
            <p:nvPr/>
          </p:nvSpPr>
          <p:spPr>
            <a:xfrm>
              <a:off x="4648111" y="1143043"/>
              <a:ext cx="2166000" cy="2166000"/>
            </a:xfrm>
            <a:prstGeom prst="ellipse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20"/>
            <p:cNvSpPr txBox="1"/>
            <p:nvPr/>
          </p:nvSpPr>
          <p:spPr>
            <a:xfrm>
              <a:off x="4883288" y="1732537"/>
              <a:ext cx="1695600" cy="987000"/>
            </a:xfrm>
            <a:prstGeom prst="rect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School</a:t>
              </a:r>
              <a:endParaRPr b="1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90" name="Google Shape;190;p20"/>
          <p:cNvGrpSpPr/>
          <p:nvPr/>
        </p:nvGrpSpPr>
        <p:grpSpPr>
          <a:xfrm>
            <a:off x="8083461" y="2747956"/>
            <a:ext cx="959321" cy="966902"/>
            <a:chOff x="4661934" y="1172745"/>
            <a:chExt cx="2166000" cy="2166000"/>
          </a:xfrm>
        </p:grpSpPr>
        <p:sp>
          <p:nvSpPr>
            <p:cNvPr id="191" name="Google Shape;191;p20"/>
            <p:cNvSpPr/>
            <p:nvPr/>
          </p:nvSpPr>
          <p:spPr>
            <a:xfrm>
              <a:off x="4661934" y="1172745"/>
              <a:ext cx="2166000" cy="2166000"/>
            </a:xfrm>
            <a:prstGeom prst="ellipse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2" name="Google Shape;192;p20"/>
            <p:cNvSpPr txBox="1"/>
            <p:nvPr/>
          </p:nvSpPr>
          <p:spPr>
            <a:xfrm>
              <a:off x="4897112" y="1946860"/>
              <a:ext cx="1695600" cy="568500"/>
            </a:xfrm>
            <a:prstGeom prst="rect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Student unions</a:t>
              </a:r>
              <a:endParaRPr b="1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93" name="Google Shape;193;p20"/>
          <p:cNvGrpSpPr/>
          <p:nvPr/>
        </p:nvGrpSpPr>
        <p:grpSpPr>
          <a:xfrm>
            <a:off x="7110537" y="3450216"/>
            <a:ext cx="959321" cy="966902"/>
            <a:chOff x="4325503" y="2357689"/>
            <a:chExt cx="2166000" cy="2166000"/>
          </a:xfrm>
        </p:grpSpPr>
        <p:sp>
          <p:nvSpPr>
            <p:cNvPr id="194" name="Google Shape;194;p20"/>
            <p:cNvSpPr/>
            <p:nvPr/>
          </p:nvSpPr>
          <p:spPr>
            <a:xfrm>
              <a:off x="4325503" y="2357689"/>
              <a:ext cx="2166000" cy="2166000"/>
            </a:xfrm>
            <a:prstGeom prst="ellipse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20"/>
            <p:cNvSpPr txBox="1"/>
            <p:nvPr/>
          </p:nvSpPr>
          <p:spPr>
            <a:xfrm>
              <a:off x="4502320" y="2952470"/>
              <a:ext cx="1812300" cy="1161000"/>
            </a:xfrm>
            <a:prstGeom prst="rect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Importance of individual attention</a:t>
              </a:r>
              <a:endParaRPr b="1"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96" name="Google Shape;196;p20"/>
          <p:cNvGrpSpPr/>
          <p:nvPr/>
        </p:nvGrpSpPr>
        <p:grpSpPr>
          <a:xfrm>
            <a:off x="6220674" y="3789959"/>
            <a:ext cx="959321" cy="966902"/>
            <a:chOff x="4148638" y="2278030"/>
            <a:chExt cx="2166000" cy="2166000"/>
          </a:xfrm>
        </p:grpSpPr>
        <p:sp>
          <p:nvSpPr>
            <p:cNvPr id="197" name="Google Shape;197;p20"/>
            <p:cNvSpPr/>
            <p:nvPr/>
          </p:nvSpPr>
          <p:spPr>
            <a:xfrm>
              <a:off x="4148638" y="2278030"/>
              <a:ext cx="2166000" cy="2166000"/>
            </a:xfrm>
            <a:prstGeom prst="ellipse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8" name="Google Shape;198;p20"/>
            <p:cNvSpPr txBox="1"/>
            <p:nvPr/>
          </p:nvSpPr>
          <p:spPr>
            <a:xfrm>
              <a:off x="4350632" y="3049653"/>
              <a:ext cx="1812300" cy="622800"/>
            </a:xfrm>
            <a:prstGeom prst="rect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Social activities</a:t>
              </a:r>
              <a:endParaRPr b="1"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199" name="Google Shape;199;p20"/>
          <p:cNvSpPr/>
          <p:nvPr/>
        </p:nvSpPr>
        <p:spPr>
          <a:xfrm>
            <a:off x="5198201" y="3057616"/>
            <a:ext cx="959400" cy="966900"/>
          </a:xfrm>
          <a:prstGeom prst="ellipse">
            <a:avLst/>
          </a:prstGeom>
          <a:gradFill>
            <a:gsLst>
              <a:gs pos="0">
                <a:srgbClr val="00AB97"/>
              </a:gs>
              <a:gs pos="100000">
                <a:srgbClr val="022622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20"/>
          <p:cNvSpPr/>
          <p:nvPr/>
        </p:nvSpPr>
        <p:spPr>
          <a:xfrm>
            <a:off x="4631250" y="2345020"/>
            <a:ext cx="959400" cy="966900"/>
          </a:xfrm>
          <a:prstGeom prst="ellipse">
            <a:avLst/>
          </a:prstGeom>
          <a:gradFill>
            <a:gsLst>
              <a:gs pos="0">
                <a:srgbClr val="00AB97"/>
              </a:gs>
              <a:gs pos="100000">
                <a:srgbClr val="022622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20"/>
          <p:cNvSpPr txBox="1"/>
          <p:nvPr/>
        </p:nvSpPr>
        <p:spPr>
          <a:xfrm>
            <a:off x="5238254" y="3391936"/>
            <a:ext cx="883200" cy="315900"/>
          </a:xfrm>
          <a:prstGeom prst="rect">
            <a:avLst/>
          </a:prstGeom>
          <a:gradFill>
            <a:gsLst>
              <a:gs pos="0">
                <a:srgbClr val="00AB97"/>
              </a:gs>
              <a:gs pos="100000">
                <a:srgbClr val="022622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School </a:t>
            </a:r>
            <a:endParaRPr b="1" sz="9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administration</a:t>
            </a:r>
            <a:endParaRPr b="1" sz="9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2" name="Google Shape;202;p20"/>
          <p:cNvSpPr txBox="1"/>
          <p:nvPr/>
        </p:nvSpPr>
        <p:spPr>
          <a:xfrm>
            <a:off x="4664658" y="2637063"/>
            <a:ext cx="866700" cy="365700"/>
          </a:xfrm>
          <a:prstGeom prst="rect">
            <a:avLst/>
          </a:prstGeom>
          <a:gradFill>
            <a:gsLst>
              <a:gs pos="0">
                <a:srgbClr val="00AB97"/>
              </a:gs>
              <a:gs pos="100000">
                <a:srgbClr val="022622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Respect of teachers’ personality</a:t>
            </a:r>
            <a:endParaRPr b="1" sz="9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203" name="Google Shape;203;p20"/>
          <p:cNvGrpSpPr/>
          <p:nvPr/>
        </p:nvGrpSpPr>
        <p:grpSpPr>
          <a:xfrm>
            <a:off x="5149916" y="1298062"/>
            <a:ext cx="959321" cy="966902"/>
            <a:chOff x="2591728" y="1143012"/>
            <a:chExt cx="2166000" cy="2166000"/>
          </a:xfrm>
        </p:grpSpPr>
        <p:sp>
          <p:nvSpPr>
            <p:cNvPr id="204" name="Google Shape;204;p20"/>
            <p:cNvSpPr/>
            <p:nvPr/>
          </p:nvSpPr>
          <p:spPr>
            <a:xfrm>
              <a:off x="2591728" y="1143012"/>
              <a:ext cx="2166000" cy="2166000"/>
            </a:xfrm>
            <a:prstGeom prst="ellipse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20"/>
            <p:cNvSpPr txBox="1"/>
            <p:nvPr/>
          </p:nvSpPr>
          <p:spPr>
            <a:xfrm>
              <a:off x="2703343" y="1666373"/>
              <a:ext cx="1942800" cy="1119300"/>
            </a:xfrm>
            <a:prstGeom prst="rect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Co-operation between all agencies of education</a:t>
              </a:r>
              <a:endParaRPr b="1"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06" name="Google Shape;206;p20"/>
          <p:cNvGrpSpPr/>
          <p:nvPr/>
        </p:nvGrpSpPr>
        <p:grpSpPr>
          <a:xfrm>
            <a:off x="5413884" y="407741"/>
            <a:ext cx="959321" cy="966902"/>
            <a:chOff x="2591728" y="1143012"/>
            <a:chExt cx="2166000" cy="2166000"/>
          </a:xfrm>
        </p:grpSpPr>
        <p:sp>
          <p:nvSpPr>
            <p:cNvPr id="207" name="Google Shape;207;p20"/>
            <p:cNvSpPr/>
            <p:nvPr/>
          </p:nvSpPr>
          <p:spPr>
            <a:xfrm>
              <a:off x="2591728" y="1143012"/>
              <a:ext cx="2166000" cy="2166000"/>
            </a:xfrm>
            <a:prstGeom prst="ellipse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20"/>
            <p:cNvSpPr txBox="1"/>
            <p:nvPr/>
          </p:nvSpPr>
          <p:spPr>
            <a:xfrm>
              <a:off x="2703344" y="1694635"/>
              <a:ext cx="1942800" cy="990300"/>
            </a:xfrm>
            <a:prstGeom prst="rect">
              <a:avLst/>
            </a:prstGeom>
            <a:gradFill>
              <a:gsLst>
                <a:gs pos="0">
                  <a:srgbClr val="00AB97"/>
                </a:gs>
                <a:gs pos="100000">
                  <a:srgbClr val="02262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Physical health of children</a:t>
              </a:r>
              <a:endParaRPr b="1"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209" name="Google Shape;209;p20"/>
          <p:cNvSpPr/>
          <p:nvPr/>
        </p:nvSpPr>
        <p:spPr>
          <a:xfrm>
            <a:off x="6599643" y="2341341"/>
            <a:ext cx="461400" cy="474300"/>
          </a:xfrm>
          <a:prstGeom prst="ellipse">
            <a:avLst/>
          </a:prstGeom>
          <a:solidFill>
            <a:srgbClr val="83E3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20"/>
          <p:cNvSpPr txBox="1"/>
          <p:nvPr/>
        </p:nvSpPr>
        <p:spPr>
          <a:xfrm>
            <a:off x="480900" y="2310648"/>
            <a:ext cx="3304500" cy="14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Industrialisation through technological improvement, increases income.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By increasing productivity and generating wealth, industrialisation encourages the transition to democracy.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11" name="Google Shape;211;p20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1"/>
          <p:cNvSpPr txBox="1"/>
          <p:nvPr/>
        </p:nvSpPr>
        <p:spPr>
          <a:xfrm>
            <a:off x="674150" y="136400"/>
            <a:ext cx="3202500" cy="586800"/>
          </a:xfrm>
          <a:prstGeom prst="rect">
            <a:avLst/>
          </a:prstGeom>
          <a:solidFill>
            <a:srgbClr val="90DD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Old Standard TT"/>
                <a:ea typeface="Old Standard TT"/>
                <a:cs typeface="Old Standard TT"/>
                <a:sym typeface="Old Standard TT"/>
              </a:rPr>
              <a:t>Influence of individual Autonomy and Reason on Education</a:t>
            </a:r>
            <a:endParaRPr b="1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17" name="Google Shape;217;p21"/>
          <p:cNvSpPr txBox="1"/>
          <p:nvPr/>
        </p:nvSpPr>
        <p:spPr>
          <a:xfrm>
            <a:off x="-19300" y="723200"/>
            <a:ext cx="4589400" cy="456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Basic moral and political value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In social structures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Individual autonomy is a distinctively human value that is required for human well-being. 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Autonomy of human beings depends on their ability to behave according to laws that are given to them by the proper exercise of reason.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Old Standard TT"/>
              <a:buChar char="●"/>
            </a:pP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Reason is the capacity for 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consciously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 making sense of things applying logic, 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establishing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 and verifying facts and chanchinh or justifying practices , 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institutions</a:t>
            </a:r>
            <a:r>
              <a:rPr lang="en" sz="1200">
                <a:latin typeface="Old Standard TT"/>
                <a:ea typeface="Old Standard TT"/>
                <a:cs typeface="Old Standard TT"/>
                <a:sym typeface="Old Standard TT"/>
              </a:rPr>
              <a:t> and beliefs on new or existing information.</a:t>
            </a:r>
            <a:endParaRPr sz="1200"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218" name="Google Shape;218;p21"/>
          <p:cNvSpPr/>
          <p:nvPr/>
        </p:nvSpPr>
        <p:spPr>
          <a:xfrm rot="-2056789">
            <a:off x="6124139" y="1784444"/>
            <a:ext cx="1463155" cy="1452843"/>
          </a:xfrm>
          <a:prstGeom prst="ellipse">
            <a:avLst/>
          </a:prstGeom>
          <a:gradFill>
            <a:gsLst>
              <a:gs pos="0">
                <a:srgbClr val="00AB97"/>
              </a:gs>
              <a:gs pos="100000">
                <a:srgbClr val="022622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19" name="Google Shape;219;p21"/>
          <p:cNvGrpSpPr/>
          <p:nvPr/>
        </p:nvGrpSpPr>
        <p:grpSpPr>
          <a:xfrm>
            <a:off x="3970953" y="1018271"/>
            <a:ext cx="2674581" cy="2396312"/>
            <a:chOff x="1978637" y="1202068"/>
            <a:chExt cx="2407147" cy="2190413"/>
          </a:xfrm>
        </p:grpSpPr>
        <p:sp>
          <p:nvSpPr>
            <p:cNvPr id="220" name="Google Shape;220;p21"/>
            <p:cNvSpPr/>
            <p:nvPr/>
          </p:nvSpPr>
          <p:spPr>
            <a:xfrm rot="-2081187">
              <a:off x="2278971" y="1519484"/>
              <a:ext cx="1601327" cy="1555582"/>
            </a:xfrm>
            <a:custGeom>
              <a:rect b="b" l="l" r="r" t="t"/>
              <a:pathLst>
                <a:path extrusionOk="0" h="240" w="246">
                  <a:moveTo>
                    <a:pt x="246" y="29"/>
                  </a:moveTo>
                  <a:cubicBezTo>
                    <a:pt x="241" y="19"/>
                    <a:pt x="235" y="9"/>
                    <a:pt x="228" y="0"/>
                  </a:cubicBezTo>
                  <a:cubicBezTo>
                    <a:pt x="111" y="25"/>
                    <a:pt x="19" y="120"/>
                    <a:pt x="0" y="240"/>
                  </a:cubicBezTo>
                  <a:cubicBezTo>
                    <a:pt x="11" y="237"/>
                    <a:pt x="22" y="234"/>
                    <a:pt x="34" y="232"/>
                  </a:cubicBezTo>
                  <a:cubicBezTo>
                    <a:pt x="56" y="128"/>
                    <a:pt x="140" y="46"/>
                    <a:pt x="246" y="29"/>
                  </a:cubicBezTo>
                  <a:close/>
                </a:path>
              </a:pathLst>
            </a:custGeom>
            <a:gradFill>
              <a:gsLst>
                <a:gs pos="0">
                  <a:srgbClr val="AFDEDA"/>
                </a:gs>
                <a:gs pos="100000">
                  <a:srgbClr val="5AB1A8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1" name="Google Shape;221;p21"/>
            <p:cNvSpPr/>
            <p:nvPr/>
          </p:nvSpPr>
          <p:spPr>
            <a:xfrm rot="-2081188">
              <a:off x="2605674" y="1601249"/>
              <a:ext cx="1541190" cy="1320966"/>
            </a:xfrm>
            <a:custGeom>
              <a:rect b="b" l="l" r="r" t="t"/>
              <a:pathLst>
                <a:path extrusionOk="0" h="213" w="248">
                  <a:moveTo>
                    <a:pt x="142" y="213"/>
                  </a:moveTo>
                  <a:cubicBezTo>
                    <a:pt x="152" y="188"/>
                    <a:pt x="170" y="167"/>
                    <a:pt x="194" y="153"/>
                  </a:cubicBezTo>
                  <a:cubicBezTo>
                    <a:pt x="211" y="143"/>
                    <a:pt x="230" y="137"/>
                    <a:pt x="248" y="136"/>
                  </a:cubicBezTo>
                  <a:cubicBezTo>
                    <a:pt x="247" y="87"/>
                    <a:pt x="234" y="41"/>
                    <a:pt x="212" y="0"/>
                  </a:cubicBezTo>
                  <a:cubicBezTo>
                    <a:pt x="106" y="17"/>
                    <a:pt x="22" y="99"/>
                    <a:pt x="0" y="203"/>
                  </a:cubicBezTo>
                  <a:cubicBezTo>
                    <a:pt x="46" y="195"/>
                    <a:pt x="95" y="198"/>
                    <a:pt x="142" y="213"/>
                  </a:cubicBezTo>
                  <a:close/>
                </a:path>
              </a:pathLst>
            </a:custGeom>
            <a:solidFill>
              <a:srgbClr val="1B786E"/>
            </a:solidFill>
            <a:ln cap="flat" cmpd="sng" w="1270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2" name="Google Shape;222;p21"/>
            <p:cNvSpPr txBox="1"/>
            <p:nvPr/>
          </p:nvSpPr>
          <p:spPr>
            <a:xfrm rot="-4432199">
              <a:off x="2798390" y="1964894"/>
              <a:ext cx="1304451" cy="5625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School autonomy</a:t>
              </a:r>
              <a:endParaRPr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23" name="Google Shape;223;p21"/>
          <p:cNvGrpSpPr/>
          <p:nvPr/>
        </p:nvGrpSpPr>
        <p:grpSpPr>
          <a:xfrm>
            <a:off x="4958138" y="2547529"/>
            <a:ext cx="2342205" cy="2666257"/>
            <a:chOff x="2867112" y="2599927"/>
            <a:chExt cx="2108006" cy="2437164"/>
          </a:xfrm>
        </p:grpSpPr>
        <p:sp>
          <p:nvSpPr>
            <p:cNvPr id="224" name="Google Shape;224;p21"/>
            <p:cNvSpPr/>
            <p:nvPr/>
          </p:nvSpPr>
          <p:spPr>
            <a:xfrm rot="-2081188">
              <a:off x="3325156" y="2966530"/>
              <a:ext cx="1061085" cy="1941128"/>
            </a:xfrm>
            <a:custGeom>
              <a:rect b="b" l="l" r="r" t="t"/>
              <a:pathLst>
                <a:path extrusionOk="0" h="300" w="163">
                  <a:moveTo>
                    <a:pt x="32" y="39"/>
                  </a:moveTo>
                  <a:cubicBezTo>
                    <a:pt x="32" y="26"/>
                    <a:pt x="33" y="13"/>
                    <a:pt x="35" y="0"/>
                  </a:cubicBezTo>
                  <a:cubicBezTo>
                    <a:pt x="24" y="2"/>
                    <a:pt x="13" y="5"/>
                    <a:pt x="2" y="8"/>
                  </a:cubicBezTo>
                  <a:cubicBezTo>
                    <a:pt x="1" y="19"/>
                    <a:pt x="0" y="29"/>
                    <a:pt x="0" y="39"/>
                  </a:cubicBezTo>
                  <a:cubicBezTo>
                    <a:pt x="0" y="153"/>
                    <a:pt x="65" y="252"/>
                    <a:pt x="160" y="300"/>
                  </a:cubicBezTo>
                  <a:cubicBezTo>
                    <a:pt x="160" y="289"/>
                    <a:pt x="161" y="277"/>
                    <a:pt x="163" y="265"/>
                  </a:cubicBezTo>
                  <a:cubicBezTo>
                    <a:pt x="85" y="220"/>
                    <a:pt x="32" y="136"/>
                    <a:pt x="32" y="39"/>
                  </a:cubicBezTo>
                  <a:close/>
                </a:path>
              </a:pathLst>
            </a:custGeom>
            <a:gradFill>
              <a:gsLst>
                <a:gs pos="0">
                  <a:srgbClr val="AFDEDA"/>
                </a:gs>
                <a:gs pos="100000">
                  <a:srgbClr val="5AB1A8"/>
                </a:gs>
              </a:gsLst>
              <a:lin ang="5400012" scaled="0"/>
            </a:gradFill>
            <a:ln cap="flat" cmpd="sng" w="9525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21"/>
            <p:cNvSpPr/>
            <p:nvPr/>
          </p:nvSpPr>
          <p:spPr>
            <a:xfrm rot="-2081187">
              <a:off x="3456358" y="2773799"/>
              <a:ext cx="1138968" cy="1690435"/>
            </a:xfrm>
            <a:custGeom>
              <a:rect b="b" l="l" r="r" t="t"/>
              <a:pathLst>
                <a:path extrusionOk="0" h="273" w="183">
                  <a:moveTo>
                    <a:pt x="156" y="108"/>
                  </a:moveTo>
                  <a:cubicBezTo>
                    <a:pt x="139" y="79"/>
                    <a:pt x="136" y="46"/>
                    <a:pt x="144" y="16"/>
                  </a:cubicBezTo>
                  <a:cubicBezTo>
                    <a:pt x="97" y="2"/>
                    <a:pt x="48" y="0"/>
                    <a:pt x="3" y="8"/>
                  </a:cubicBezTo>
                  <a:cubicBezTo>
                    <a:pt x="1" y="21"/>
                    <a:pt x="0" y="34"/>
                    <a:pt x="0" y="47"/>
                  </a:cubicBezTo>
                  <a:cubicBezTo>
                    <a:pt x="0" y="144"/>
                    <a:pt x="53" y="228"/>
                    <a:pt x="131" y="273"/>
                  </a:cubicBezTo>
                  <a:cubicBezTo>
                    <a:pt x="138" y="227"/>
                    <a:pt x="155" y="182"/>
                    <a:pt x="183" y="141"/>
                  </a:cubicBezTo>
                  <a:cubicBezTo>
                    <a:pt x="173" y="132"/>
                    <a:pt x="163" y="121"/>
                    <a:pt x="156" y="108"/>
                  </a:cubicBezTo>
                  <a:close/>
                </a:path>
              </a:pathLst>
            </a:custGeom>
            <a:solidFill>
              <a:srgbClr val="1D7E74"/>
            </a:solidFill>
            <a:ln cap="flat" cmpd="sng" w="1270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21"/>
            <p:cNvSpPr txBox="1"/>
            <p:nvPr/>
          </p:nvSpPr>
          <p:spPr>
            <a:xfrm rot="2156063">
              <a:off x="3231785" y="3231412"/>
              <a:ext cx="1304574" cy="5628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Parent Autonomy</a:t>
              </a:r>
              <a:endParaRPr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27" name="Google Shape;227;p21"/>
          <p:cNvGrpSpPr/>
          <p:nvPr/>
        </p:nvGrpSpPr>
        <p:grpSpPr>
          <a:xfrm>
            <a:off x="6591903" y="2399278"/>
            <a:ext cx="2693869" cy="2294711"/>
            <a:chOff x="4337515" y="2464414"/>
            <a:chExt cx="2424506" cy="2097542"/>
          </a:xfrm>
        </p:grpSpPr>
        <p:sp>
          <p:nvSpPr>
            <p:cNvPr id="228" name="Google Shape;228;p21"/>
            <p:cNvSpPr/>
            <p:nvPr/>
          </p:nvSpPr>
          <p:spPr>
            <a:xfrm rot="-2081187">
              <a:off x="4648818" y="3375680"/>
              <a:ext cx="2119401" cy="640096"/>
            </a:xfrm>
            <a:custGeom>
              <a:rect b="b" l="l" r="r" t="t"/>
              <a:pathLst>
                <a:path extrusionOk="0" h="99" w="326">
                  <a:moveTo>
                    <a:pt x="119" y="67"/>
                  </a:moveTo>
                  <a:cubicBezTo>
                    <a:pt x="77" y="67"/>
                    <a:pt x="37" y="57"/>
                    <a:pt x="2" y="40"/>
                  </a:cubicBezTo>
                  <a:cubicBezTo>
                    <a:pt x="1" y="51"/>
                    <a:pt x="0" y="63"/>
                    <a:pt x="0" y="74"/>
                  </a:cubicBezTo>
                  <a:cubicBezTo>
                    <a:pt x="36" y="90"/>
                    <a:pt x="76" y="99"/>
                    <a:pt x="119" y="99"/>
                  </a:cubicBezTo>
                  <a:cubicBezTo>
                    <a:pt x="200" y="99"/>
                    <a:pt x="273" y="67"/>
                    <a:pt x="326" y="14"/>
                  </a:cubicBezTo>
                  <a:cubicBezTo>
                    <a:pt x="315" y="10"/>
                    <a:pt x="304" y="5"/>
                    <a:pt x="294" y="0"/>
                  </a:cubicBezTo>
                  <a:cubicBezTo>
                    <a:pt x="247" y="42"/>
                    <a:pt x="186" y="67"/>
                    <a:pt x="119" y="67"/>
                  </a:cubicBezTo>
                  <a:close/>
                </a:path>
              </a:pathLst>
            </a:custGeom>
            <a:gradFill>
              <a:gsLst>
                <a:gs pos="0">
                  <a:srgbClr val="AFDEDA"/>
                </a:gs>
                <a:gs pos="100000">
                  <a:srgbClr val="5AB1A8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21"/>
            <p:cNvSpPr/>
            <p:nvPr/>
          </p:nvSpPr>
          <p:spPr>
            <a:xfrm rot="-2081187">
              <a:off x="4457034" y="2893418"/>
              <a:ext cx="1815979" cy="987157"/>
            </a:xfrm>
            <a:custGeom>
              <a:rect b="b" l="l" r="r" t="t"/>
              <a:pathLst>
                <a:path extrusionOk="0" h="159" w="292">
                  <a:moveTo>
                    <a:pt x="182" y="1"/>
                  </a:moveTo>
                  <a:cubicBezTo>
                    <a:pt x="181" y="2"/>
                    <a:pt x="179" y="3"/>
                    <a:pt x="177" y="4"/>
                  </a:cubicBezTo>
                  <a:cubicBezTo>
                    <a:pt x="137" y="27"/>
                    <a:pt x="88" y="24"/>
                    <a:pt x="51" y="0"/>
                  </a:cubicBezTo>
                  <a:cubicBezTo>
                    <a:pt x="23" y="41"/>
                    <a:pt x="6" y="86"/>
                    <a:pt x="0" y="132"/>
                  </a:cubicBezTo>
                  <a:cubicBezTo>
                    <a:pt x="35" y="149"/>
                    <a:pt x="75" y="159"/>
                    <a:pt x="117" y="159"/>
                  </a:cubicBezTo>
                  <a:cubicBezTo>
                    <a:pt x="184" y="159"/>
                    <a:pt x="245" y="134"/>
                    <a:pt x="292" y="92"/>
                  </a:cubicBezTo>
                  <a:cubicBezTo>
                    <a:pt x="250" y="71"/>
                    <a:pt x="212" y="41"/>
                    <a:pt x="182" y="1"/>
                  </a:cubicBezTo>
                  <a:close/>
                </a:path>
              </a:pathLst>
            </a:custGeom>
            <a:solidFill>
              <a:srgbClr val="1F887E"/>
            </a:solidFill>
            <a:ln cap="flat" cmpd="sng" w="1270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21"/>
            <p:cNvSpPr txBox="1"/>
            <p:nvPr/>
          </p:nvSpPr>
          <p:spPr>
            <a:xfrm rot="-2245873">
              <a:off x="4639442" y="3207930"/>
              <a:ext cx="1304523" cy="5630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Student autonomy</a:t>
              </a:r>
              <a:endParaRPr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31" name="Google Shape;231;p21"/>
          <p:cNvGrpSpPr/>
          <p:nvPr/>
        </p:nvGrpSpPr>
        <p:grpSpPr>
          <a:xfrm>
            <a:off x="6876113" y="583196"/>
            <a:ext cx="2520798" cy="2673736"/>
            <a:chOff x="4593307" y="804376"/>
            <a:chExt cx="2268741" cy="2444000"/>
          </a:xfrm>
        </p:grpSpPr>
        <p:sp>
          <p:nvSpPr>
            <p:cNvPr id="232" name="Google Shape;232;p21"/>
            <p:cNvSpPr/>
            <p:nvPr/>
          </p:nvSpPr>
          <p:spPr>
            <a:xfrm rot="-2081188">
              <a:off x="5623193" y="814800"/>
              <a:ext cx="698156" cy="2118270"/>
            </a:xfrm>
            <a:custGeom>
              <a:rect b="b" l="l" r="r" t="t"/>
              <a:pathLst>
                <a:path extrusionOk="0" h="328" w="107">
                  <a:moveTo>
                    <a:pt x="52" y="26"/>
                  </a:moveTo>
                  <a:cubicBezTo>
                    <a:pt x="67" y="59"/>
                    <a:pt x="75" y="95"/>
                    <a:pt x="75" y="132"/>
                  </a:cubicBezTo>
                  <a:cubicBezTo>
                    <a:pt x="75" y="204"/>
                    <a:pt x="46" y="268"/>
                    <a:pt x="0" y="315"/>
                  </a:cubicBezTo>
                  <a:cubicBezTo>
                    <a:pt x="10" y="320"/>
                    <a:pt x="21" y="325"/>
                    <a:pt x="32" y="328"/>
                  </a:cubicBezTo>
                  <a:cubicBezTo>
                    <a:pt x="78" y="276"/>
                    <a:pt x="107" y="208"/>
                    <a:pt x="107" y="132"/>
                  </a:cubicBezTo>
                  <a:cubicBezTo>
                    <a:pt x="107" y="85"/>
                    <a:pt x="95" y="40"/>
                    <a:pt x="75" y="0"/>
                  </a:cubicBezTo>
                  <a:cubicBezTo>
                    <a:pt x="68" y="9"/>
                    <a:pt x="60" y="18"/>
                    <a:pt x="52" y="26"/>
                  </a:cubicBezTo>
                  <a:close/>
                </a:path>
              </a:pathLst>
            </a:custGeom>
            <a:gradFill>
              <a:gsLst>
                <a:gs pos="0">
                  <a:srgbClr val="AFDEDA"/>
                </a:gs>
                <a:gs pos="100000">
                  <a:srgbClr val="5AB1A8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21"/>
            <p:cNvSpPr/>
            <p:nvPr/>
          </p:nvSpPr>
          <p:spPr>
            <a:xfrm rot="-2081187">
              <a:off x="5001092" y="1289142"/>
              <a:ext cx="1148261" cy="1791718"/>
            </a:xfrm>
            <a:custGeom>
              <a:rect b="b" l="l" r="r" t="t"/>
              <a:pathLst>
                <a:path extrusionOk="0" h="289" w="184">
                  <a:moveTo>
                    <a:pt x="161" y="0"/>
                  </a:moveTo>
                  <a:cubicBezTo>
                    <a:pt x="128" y="34"/>
                    <a:pt x="87" y="60"/>
                    <a:pt x="40" y="76"/>
                  </a:cubicBezTo>
                  <a:cubicBezTo>
                    <a:pt x="52" y="121"/>
                    <a:pt x="36" y="170"/>
                    <a:pt x="0" y="200"/>
                  </a:cubicBezTo>
                  <a:cubicBezTo>
                    <a:pt x="29" y="240"/>
                    <a:pt x="67" y="270"/>
                    <a:pt x="109" y="289"/>
                  </a:cubicBezTo>
                  <a:cubicBezTo>
                    <a:pt x="155" y="242"/>
                    <a:pt x="184" y="178"/>
                    <a:pt x="184" y="106"/>
                  </a:cubicBezTo>
                  <a:cubicBezTo>
                    <a:pt x="184" y="69"/>
                    <a:pt x="176" y="33"/>
                    <a:pt x="161" y="0"/>
                  </a:cubicBezTo>
                  <a:close/>
                </a:path>
              </a:pathLst>
            </a:custGeom>
            <a:solidFill>
              <a:srgbClr val="249C90"/>
            </a:solidFill>
            <a:ln cap="flat" cmpd="sng" w="1270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Google Shape;234;p21"/>
            <p:cNvSpPr txBox="1"/>
            <p:nvPr/>
          </p:nvSpPr>
          <p:spPr>
            <a:xfrm rot="4352156">
              <a:off x="5032997" y="1939707"/>
              <a:ext cx="1304532" cy="56293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Teachers autonomy</a:t>
              </a:r>
              <a:endParaRPr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235" name="Google Shape;235;p21"/>
          <p:cNvSpPr txBox="1"/>
          <p:nvPr/>
        </p:nvSpPr>
        <p:spPr>
          <a:xfrm>
            <a:off x="6054758" y="2075679"/>
            <a:ext cx="1655400" cy="88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rgbClr val="FFFFFF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Influence of individual Autonomy and Reason on Education</a:t>
            </a:r>
            <a:endParaRPr sz="900">
              <a:solidFill>
                <a:srgbClr val="FFFFFF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grpSp>
        <p:nvGrpSpPr>
          <p:cNvPr id="236" name="Google Shape;236;p21"/>
          <p:cNvGrpSpPr/>
          <p:nvPr/>
        </p:nvGrpSpPr>
        <p:grpSpPr>
          <a:xfrm>
            <a:off x="5398115" y="-218753"/>
            <a:ext cx="2604534" cy="2593511"/>
            <a:chOff x="3263096" y="71333"/>
            <a:chExt cx="2344104" cy="2370669"/>
          </a:xfrm>
        </p:grpSpPr>
        <p:sp>
          <p:nvSpPr>
            <p:cNvPr id="237" name="Google Shape;237;p21"/>
            <p:cNvSpPr/>
            <p:nvPr/>
          </p:nvSpPr>
          <p:spPr>
            <a:xfrm rot="-2081187">
              <a:off x="3761328" y="760580"/>
              <a:ext cx="1606237" cy="1343790"/>
            </a:xfrm>
            <a:custGeom>
              <a:rect b="b" l="l" r="r" t="t"/>
              <a:pathLst>
                <a:path extrusionOk="0" h="217" w="258">
                  <a:moveTo>
                    <a:pt x="132" y="200"/>
                  </a:moveTo>
                  <a:cubicBezTo>
                    <a:pt x="135" y="205"/>
                    <a:pt x="138" y="211"/>
                    <a:pt x="140" y="217"/>
                  </a:cubicBezTo>
                  <a:cubicBezTo>
                    <a:pt x="186" y="200"/>
                    <a:pt x="227" y="174"/>
                    <a:pt x="258" y="140"/>
                  </a:cubicBezTo>
                  <a:cubicBezTo>
                    <a:pt x="215" y="57"/>
                    <a:pt x="128" y="0"/>
                    <a:pt x="27" y="0"/>
                  </a:cubicBezTo>
                  <a:cubicBezTo>
                    <a:pt x="18" y="0"/>
                    <a:pt x="9" y="0"/>
                    <a:pt x="0" y="1"/>
                  </a:cubicBezTo>
                  <a:cubicBezTo>
                    <a:pt x="21" y="43"/>
                    <a:pt x="34" y="90"/>
                    <a:pt x="34" y="140"/>
                  </a:cubicBezTo>
                  <a:cubicBezTo>
                    <a:pt x="74" y="142"/>
                    <a:pt x="111" y="163"/>
                    <a:pt x="132" y="200"/>
                  </a:cubicBezTo>
                  <a:close/>
                </a:path>
              </a:pathLst>
            </a:custGeom>
            <a:solidFill>
              <a:srgbClr val="155B54"/>
            </a:solidFill>
            <a:ln cap="flat" cmpd="sng" w="12700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21"/>
            <p:cNvSpPr txBox="1"/>
            <p:nvPr/>
          </p:nvSpPr>
          <p:spPr>
            <a:xfrm>
              <a:off x="3919788" y="1123225"/>
              <a:ext cx="1304400" cy="56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Local governance autonomy</a:t>
              </a:r>
              <a:endParaRPr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39" name="Google Shape;239;p21"/>
            <p:cNvSpPr/>
            <p:nvPr/>
          </p:nvSpPr>
          <p:spPr>
            <a:xfrm rot="-2081187">
              <a:off x="3407226" y="525393"/>
              <a:ext cx="1943480" cy="1113468"/>
            </a:xfrm>
            <a:custGeom>
              <a:rect b="b" l="l" r="r" t="t"/>
              <a:pathLst>
                <a:path extrusionOk="0" h="172" w="299">
                  <a:moveTo>
                    <a:pt x="45" y="32"/>
                  </a:moveTo>
                  <a:cubicBezTo>
                    <a:pt x="146" y="32"/>
                    <a:pt x="233" y="89"/>
                    <a:pt x="276" y="172"/>
                  </a:cubicBezTo>
                  <a:cubicBezTo>
                    <a:pt x="284" y="164"/>
                    <a:pt x="292" y="155"/>
                    <a:pt x="299" y="146"/>
                  </a:cubicBezTo>
                  <a:cubicBezTo>
                    <a:pt x="248" y="59"/>
                    <a:pt x="153" y="0"/>
                    <a:pt x="45" y="0"/>
                  </a:cubicBezTo>
                  <a:cubicBezTo>
                    <a:pt x="30" y="0"/>
                    <a:pt x="14" y="1"/>
                    <a:pt x="0" y="3"/>
                  </a:cubicBezTo>
                  <a:cubicBezTo>
                    <a:pt x="6" y="13"/>
                    <a:pt x="12" y="23"/>
                    <a:pt x="18" y="33"/>
                  </a:cubicBezTo>
                  <a:cubicBezTo>
                    <a:pt x="27" y="32"/>
                    <a:pt x="36" y="32"/>
                    <a:pt x="45" y="32"/>
                  </a:cubicBezTo>
                  <a:close/>
                </a:path>
              </a:pathLst>
            </a:custGeom>
            <a:gradFill>
              <a:gsLst>
                <a:gs pos="0">
                  <a:srgbClr val="AFDEDA"/>
                </a:gs>
                <a:gs pos="100000">
                  <a:srgbClr val="5AB1A8"/>
                </a:gs>
              </a:gsLst>
              <a:path path="circle">
                <a:fillToRect b="50%" l="50%" r="50%" t="50%"/>
              </a:path>
              <a:tileRect/>
            </a:gradFill>
            <a:ln cap="flat" cmpd="sng" w="9525">
              <a:solidFill>
                <a:srgbClr val="FFFFFF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0" name="Google Shape;240;p21"/>
          <p:cNvSpPr txBox="1"/>
          <p:nvPr/>
        </p:nvSpPr>
        <p:spPr>
          <a:xfrm>
            <a:off x="2398025" y="4886700"/>
            <a:ext cx="4980300" cy="2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Dr. V. Regina , Principal CSI BISHOP NEWBIGIN COLLEGE OF EDUCATION</a:t>
            </a:r>
            <a:endParaRPr sz="800">
              <a:solidFill>
                <a:srgbClr val="B7B7B7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